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48.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8.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d65ce9dc8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d65ce9dc8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1249cb085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1249cb085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1249cb0855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1249cb0855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31249cb0855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31249cb0855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1a6f2ce4e0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1a6f2ce4e0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Luke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1c0932780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1c0932780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1c093278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1c093278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1c0932780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1c0932780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31c0932780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31c0932780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d65ce9dc8f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d65ce9dc8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fc19164f3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fc19164f3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Tanner</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d65ce9dc8f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d65ce9dc8f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d65ce9dc8f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d65ce9dc8f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2d65ce9dc8f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2d65ce9dc8f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d65ce9dc8f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d65ce9dc8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2d65ce9dc8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2d65ce9dc8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d65ce9dc8f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d65ce9dc8f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d65ce9dc8f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d65ce9dc8f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d65ce9dc8f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2d65ce9dc8f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199f6b347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199f6b347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1eddc4038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1eddc4038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05e424f4f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05e424f4f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Tanner</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31eddc4038c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31eddc4038c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31eddc4038c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31eddc4038c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2d536a3a3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2d536a3a3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Nsadhu</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2d536a3a38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2d536a3a38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Nsadhu</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d536a3a38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d536a3a38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Nsadhu</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3199f6b34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3199f6b34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Missile most closely aligns with launch vehicle time card would be on - points to Test I and IV</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3199f6b347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3199f6b347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3199f6b347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3199f6b347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3199f6b347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3199f6b347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1249cb0855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1249cb0855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044637dd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044637dd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Drew</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1a6d77614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31a6d77614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31a6d77614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31a6d77614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1249cb0855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1249cb0855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110b0b04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110b0b04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Luke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31eddc403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31eddc403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31a6d77614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31a6d77614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fd70ca680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2fd70ca680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Ian</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d536a3a38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d536a3a38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Tanner</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2fc19164f32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2fc19164f32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Tanner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0971e09587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0971e09587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Drew</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1249cb085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1249cb085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Tanner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0971e0958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0971e0958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Tanner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d65ce9dc8f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d65ce9dc8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Drew</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d65ce9dc8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d65ce9dc8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Drew</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 name="Google Shape;13;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6" name="Google Shape;36;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0" name="Google Shape;40;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37.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p:nvPr/>
        </p:nvSpPr>
        <p:spPr>
          <a:xfrm>
            <a:off x="-77300" y="-56225"/>
            <a:ext cx="9324300" cy="5291100"/>
          </a:xfrm>
          <a:prstGeom prst="rect">
            <a:avLst/>
          </a:prstGeom>
          <a:solidFill>
            <a:srgbClr val="FFFFFF">
              <a:alpha val="240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 name="Google Shape;10;p1"/>
          <p:cNvSpPr/>
          <p:nvPr/>
        </p:nvSpPr>
        <p:spPr>
          <a:xfrm>
            <a:off x="-70525" y="-105775"/>
            <a:ext cx="9261600" cy="5324400"/>
          </a:xfrm>
          <a:prstGeom prst="rect">
            <a:avLst/>
          </a:prstGeom>
          <a:solidFill>
            <a:srgbClr val="3D6890">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33.png"/><Relationship Id="rId6" Type="http://schemas.openxmlformats.org/officeDocument/2006/relationships/image" Target="../media/image18.png"/><Relationship Id="rId7"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hyperlink" Target="https://www.analog.com/en/resources/analog-dialogue/articles/phase-locked-loop-pll-fundamentals.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8.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46.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5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52.png"/><Relationship Id="rId4" Type="http://schemas.openxmlformats.org/officeDocument/2006/relationships/image" Target="../media/image54.png"/><Relationship Id="rId5"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0.jpg"/><Relationship Id="rId4" Type="http://schemas.openxmlformats.org/officeDocument/2006/relationships/image" Target="../media/image56.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39.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hyperlink" Target="https://docs.google.com/document/d/1VkYq_ritw-VHQkLwa2P_NB2luzrZDebQ/edit?usp=sharing&amp;ouid=102529504832657868959&amp;rtpof=true&amp;sd=true" TargetMode="External"/><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6.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6000">
                <a:solidFill>
                  <a:schemeClr val="lt2"/>
                </a:solidFill>
              </a:rPr>
              <a:t>Space Time Card</a:t>
            </a:r>
            <a:endParaRPr b="1" sz="6000">
              <a:solidFill>
                <a:schemeClr val="lt2"/>
              </a:solidFill>
            </a:endParaRPr>
          </a:p>
          <a:p>
            <a:pPr indent="0" lvl="0" marL="0" rtl="0" algn="ctr">
              <a:spcBef>
                <a:spcPts val="0"/>
              </a:spcBef>
              <a:spcAft>
                <a:spcPts val="0"/>
              </a:spcAft>
              <a:buNone/>
            </a:pPr>
            <a:r>
              <a:rPr b="1" lang="en" sz="3588">
                <a:solidFill>
                  <a:schemeClr val="lt2"/>
                </a:solidFill>
              </a:rPr>
              <a:t>Detailed</a:t>
            </a:r>
            <a:r>
              <a:rPr b="1" lang="en" sz="3588">
                <a:solidFill>
                  <a:schemeClr val="lt2"/>
                </a:solidFill>
              </a:rPr>
              <a:t> Design Phase</a:t>
            </a:r>
            <a:endParaRPr b="1" sz="3588">
              <a:solidFill>
                <a:schemeClr val="lt2"/>
              </a:solidFill>
            </a:endParaRPr>
          </a:p>
        </p:txBody>
      </p:sp>
      <p:sp>
        <p:nvSpPr>
          <p:cNvPr id="57" name="Google Shape;57;p13"/>
          <p:cNvSpPr txBox="1"/>
          <p:nvPr>
            <p:ph idx="1" type="subTitle"/>
          </p:nvPr>
        </p:nvSpPr>
        <p:spPr>
          <a:xfrm>
            <a:off x="1288350" y="2873375"/>
            <a:ext cx="6567300" cy="7926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SzPts val="935"/>
              <a:buNone/>
            </a:pPr>
            <a:r>
              <a:rPr lang="en" sz="2200">
                <a:solidFill>
                  <a:schemeClr val="lt1"/>
                </a:solidFill>
              </a:rPr>
              <a:t>Eva Czukkermann, Ian Dolfi, Nsadhu Muyinda, Drew Schacke, Luke Schrom, Tanner Smith</a:t>
            </a:r>
            <a:endParaRPr sz="22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311700" y="282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Bill of Materials (BOM)</a:t>
            </a:r>
            <a:endParaRPr b="1">
              <a:solidFill>
                <a:schemeClr val="lt1"/>
              </a:solidFill>
            </a:endParaRPr>
          </a:p>
        </p:txBody>
      </p:sp>
      <p:pic>
        <p:nvPicPr>
          <p:cNvPr id="127" name="Google Shape;127;p22"/>
          <p:cNvPicPr preferRelativeResize="0"/>
          <p:nvPr/>
        </p:nvPicPr>
        <p:blipFill>
          <a:blip r:embed="rId3">
            <a:alphaModFix/>
          </a:blip>
          <a:stretch>
            <a:fillRect/>
          </a:stretch>
        </p:blipFill>
        <p:spPr>
          <a:xfrm>
            <a:off x="149350" y="909951"/>
            <a:ext cx="8845300" cy="3323600"/>
          </a:xfrm>
          <a:prstGeom prst="rect">
            <a:avLst/>
          </a:prstGeom>
          <a:noFill/>
          <a:ln>
            <a:noFill/>
          </a:ln>
        </p:spPr>
      </p:pic>
      <p:sp>
        <p:nvSpPr>
          <p:cNvPr id="128" name="Google Shape;128;p22"/>
          <p:cNvSpPr txBox="1"/>
          <p:nvPr>
            <p:ph type="title"/>
          </p:nvPr>
        </p:nvSpPr>
        <p:spPr>
          <a:xfrm>
            <a:off x="234125" y="42887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 sz="2020">
                <a:solidFill>
                  <a:schemeClr val="lt1"/>
                </a:solidFill>
              </a:rPr>
              <a:t>Pending Order Total: $252.41 </a:t>
            </a:r>
            <a:endParaRPr b="1" sz="2020">
              <a:solidFill>
                <a:schemeClr val="lt1"/>
              </a:solidFill>
            </a:endParaRPr>
          </a:p>
          <a:p>
            <a:pPr indent="0" lvl="0" marL="0" rtl="0" algn="ctr">
              <a:spcBef>
                <a:spcPts val="0"/>
              </a:spcBef>
              <a:spcAft>
                <a:spcPts val="0"/>
              </a:spcAft>
              <a:buSzPts val="990"/>
              <a:buNone/>
            </a:pPr>
            <a:r>
              <a:rPr b="1" lang="en" sz="2020">
                <a:solidFill>
                  <a:schemeClr val="lt1"/>
                </a:solidFill>
              </a:rPr>
              <a:t>resulting in a total invested during MSD1 of $6,814.94</a:t>
            </a:r>
            <a:endParaRPr b="1" sz="202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Feasibility</a:t>
            </a:r>
            <a:r>
              <a:rPr lang="en">
                <a:solidFill>
                  <a:schemeClr val="lt1"/>
                </a:solidFill>
              </a:rPr>
              <a:t>: </a:t>
            </a:r>
            <a:r>
              <a:rPr lang="en">
                <a:solidFill>
                  <a:schemeClr val="lt1"/>
                </a:solidFill>
              </a:rPr>
              <a:t>Holdover</a:t>
            </a:r>
            <a:r>
              <a:rPr lang="en">
                <a:solidFill>
                  <a:schemeClr val="lt1"/>
                </a:solidFill>
              </a:rPr>
              <a:t> Specifications</a:t>
            </a:r>
            <a:endParaRPr>
              <a:solidFill>
                <a:schemeClr val="lt1"/>
              </a:solidFill>
            </a:endParaRPr>
          </a:p>
        </p:txBody>
      </p:sp>
      <p:sp>
        <p:nvSpPr>
          <p:cNvPr id="134" name="Google Shape;134;p23"/>
          <p:cNvSpPr txBox="1"/>
          <p:nvPr>
            <p:ph idx="1" type="body"/>
          </p:nvPr>
        </p:nvSpPr>
        <p:spPr>
          <a:xfrm>
            <a:off x="5475075" y="1152475"/>
            <a:ext cx="3357300" cy="20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solidFill>
                  <a:schemeClr val="lt1"/>
                </a:solidFill>
              </a:rPr>
              <a:t>The SA-45 CSAC datasheet does not directly give holdover specifications, but we can calculate expected holdover error from the given values</a:t>
            </a:r>
            <a:endParaRPr>
              <a:solidFill>
                <a:schemeClr val="lt1"/>
              </a:solidFill>
            </a:endParaRPr>
          </a:p>
        </p:txBody>
      </p:sp>
      <p:pic>
        <p:nvPicPr>
          <p:cNvPr id="135" name="Google Shape;135;p23"/>
          <p:cNvPicPr preferRelativeResize="0"/>
          <p:nvPr/>
        </p:nvPicPr>
        <p:blipFill>
          <a:blip r:embed="rId3">
            <a:alphaModFix/>
          </a:blip>
          <a:stretch>
            <a:fillRect/>
          </a:stretch>
        </p:blipFill>
        <p:spPr>
          <a:xfrm>
            <a:off x="381063" y="1081788"/>
            <a:ext cx="4981575" cy="2162175"/>
          </a:xfrm>
          <a:prstGeom prst="rect">
            <a:avLst/>
          </a:prstGeom>
          <a:noFill/>
          <a:ln>
            <a:noFill/>
          </a:ln>
        </p:spPr>
      </p:pic>
      <p:pic>
        <p:nvPicPr>
          <p:cNvPr id="136" name="Google Shape;136;p23"/>
          <p:cNvPicPr preferRelativeResize="0"/>
          <p:nvPr/>
        </p:nvPicPr>
        <p:blipFill>
          <a:blip r:embed="rId4">
            <a:alphaModFix/>
          </a:blip>
          <a:stretch>
            <a:fillRect/>
          </a:stretch>
        </p:blipFill>
        <p:spPr>
          <a:xfrm>
            <a:off x="381075" y="3308050"/>
            <a:ext cx="7303099" cy="311775"/>
          </a:xfrm>
          <a:prstGeom prst="rect">
            <a:avLst/>
          </a:prstGeom>
          <a:noFill/>
          <a:ln>
            <a:noFill/>
          </a:ln>
        </p:spPr>
      </p:pic>
      <p:pic>
        <p:nvPicPr>
          <p:cNvPr id="137" name="Google Shape;137;p23"/>
          <p:cNvPicPr preferRelativeResize="0"/>
          <p:nvPr/>
        </p:nvPicPr>
        <p:blipFill>
          <a:blip r:embed="rId5">
            <a:alphaModFix/>
          </a:blip>
          <a:stretch>
            <a:fillRect/>
          </a:stretch>
        </p:blipFill>
        <p:spPr>
          <a:xfrm>
            <a:off x="381075" y="3731300"/>
            <a:ext cx="5451600" cy="311775"/>
          </a:xfrm>
          <a:prstGeom prst="rect">
            <a:avLst/>
          </a:prstGeom>
          <a:noFill/>
          <a:ln>
            <a:noFill/>
          </a:ln>
        </p:spPr>
      </p:pic>
      <p:sp>
        <p:nvSpPr>
          <p:cNvPr id="138" name="Google Shape;138;p23"/>
          <p:cNvSpPr/>
          <p:nvPr/>
        </p:nvSpPr>
        <p:spPr>
          <a:xfrm>
            <a:off x="2075450" y="3322900"/>
            <a:ext cx="956700" cy="2298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9" name="Google Shape;139;p23"/>
          <p:cNvSpPr/>
          <p:nvPr/>
        </p:nvSpPr>
        <p:spPr>
          <a:xfrm>
            <a:off x="3234675" y="3322900"/>
            <a:ext cx="1013100" cy="229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 name="Google Shape;140;p23"/>
          <p:cNvSpPr/>
          <p:nvPr/>
        </p:nvSpPr>
        <p:spPr>
          <a:xfrm>
            <a:off x="4450300" y="3322900"/>
            <a:ext cx="956700" cy="229800"/>
          </a:xfrm>
          <a:prstGeom prst="rect">
            <a:avLst/>
          </a:prstGeom>
          <a:no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1" name="Google Shape;141;p23"/>
          <p:cNvSpPr/>
          <p:nvPr/>
        </p:nvSpPr>
        <p:spPr>
          <a:xfrm>
            <a:off x="5573975" y="3322900"/>
            <a:ext cx="956700" cy="229800"/>
          </a:xfrm>
          <a:prstGeom prst="rect">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2" name="Google Shape;142;p23"/>
          <p:cNvSpPr/>
          <p:nvPr/>
        </p:nvSpPr>
        <p:spPr>
          <a:xfrm>
            <a:off x="2275700" y="1209875"/>
            <a:ext cx="274500" cy="2298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 name="Google Shape;143;p23"/>
          <p:cNvSpPr/>
          <p:nvPr/>
        </p:nvSpPr>
        <p:spPr>
          <a:xfrm>
            <a:off x="2704750" y="1091375"/>
            <a:ext cx="588600" cy="430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4" name="Google Shape;144;p23"/>
          <p:cNvSpPr/>
          <p:nvPr/>
        </p:nvSpPr>
        <p:spPr>
          <a:xfrm>
            <a:off x="3387075" y="1081800"/>
            <a:ext cx="707700" cy="430200"/>
          </a:xfrm>
          <a:prstGeom prst="rect">
            <a:avLst/>
          </a:prstGeom>
          <a:no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5" name="Google Shape;145;p23"/>
          <p:cNvSpPr/>
          <p:nvPr/>
        </p:nvSpPr>
        <p:spPr>
          <a:xfrm>
            <a:off x="4247775" y="1081800"/>
            <a:ext cx="1074300" cy="430200"/>
          </a:xfrm>
          <a:prstGeom prst="rect">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6" name="Google Shape;146;p23"/>
          <p:cNvPicPr preferRelativeResize="0"/>
          <p:nvPr/>
        </p:nvPicPr>
        <p:blipFill>
          <a:blip r:embed="rId6">
            <a:alphaModFix/>
          </a:blip>
          <a:stretch>
            <a:fillRect/>
          </a:stretch>
        </p:blipFill>
        <p:spPr>
          <a:xfrm>
            <a:off x="1356923" y="4387723"/>
            <a:ext cx="2821700" cy="355678"/>
          </a:xfrm>
          <a:prstGeom prst="rect">
            <a:avLst/>
          </a:prstGeom>
          <a:noFill/>
          <a:ln>
            <a:noFill/>
          </a:ln>
        </p:spPr>
      </p:pic>
      <p:sp>
        <p:nvSpPr>
          <p:cNvPr id="147" name="Google Shape;147;p23"/>
          <p:cNvSpPr/>
          <p:nvPr/>
        </p:nvSpPr>
        <p:spPr>
          <a:xfrm>
            <a:off x="2704750" y="3736225"/>
            <a:ext cx="880200" cy="2574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8" name="Google Shape;148;p23"/>
          <p:cNvSpPr/>
          <p:nvPr/>
        </p:nvSpPr>
        <p:spPr>
          <a:xfrm>
            <a:off x="3736400" y="3736225"/>
            <a:ext cx="909600" cy="257400"/>
          </a:xfrm>
          <a:prstGeom prst="rect">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9" name="Google Shape;149;p23"/>
          <p:cNvPicPr preferRelativeResize="0"/>
          <p:nvPr/>
        </p:nvPicPr>
        <p:blipFill>
          <a:blip r:embed="rId7">
            <a:alphaModFix/>
          </a:blip>
          <a:stretch>
            <a:fillRect/>
          </a:stretch>
        </p:blipFill>
        <p:spPr>
          <a:xfrm>
            <a:off x="4340725" y="4387725"/>
            <a:ext cx="3446346" cy="355675"/>
          </a:xfrm>
          <a:prstGeom prst="rect">
            <a:avLst/>
          </a:prstGeom>
          <a:noFill/>
          <a:ln>
            <a:noFill/>
          </a:ln>
        </p:spPr>
      </p:pic>
      <p:sp>
        <p:nvSpPr>
          <p:cNvPr id="150" name="Google Shape;150;p23"/>
          <p:cNvSpPr txBox="1"/>
          <p:nvPr>
            <p:ph idx="1" type="body"/>
          </p:nvPr>
        </p:nvSpPr>
        <p:spPr>
          <a:xfrm>
            <a:off x="6345925" y="3619825"/>
            <a:ext cx="2717700" cy="705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solidFill>
                  <a:srgbClr val="D9EAD3"/>
                </a:solidFill>
              </a:rPr>
              <a:t>If we can fully correct for aging and environment</a:t>
            </a:r>
            <a:endParaRPr>
              <a:solidFill>
                <a:srgbClr val="D9EAD3"/>
              </a:solidFill>
            </a:endParaRPr>
          </a:p>
        </p:txBody>
      </p:sp>
      <p:cxnSp>
        <p:nvCxnSpPr>
          <p:cNvPr id="151" name="Google Shape;151;p23"/>
          <p:cNvCxnSpPr/>
          <p:nvPr/>
        </p:nvCxnSpPr>
        <p:spPr>
          <a:xfrm flipH="1">
            <a:off x="5874075" y="3839788"/>
            <a:ext cx="533100" cy="8700"/>
          </a:xfrm>
          <a:prstGeom prst="straightConnector1">
            <a:avLst/>
          </a:prstGeom>
          <a:noFill/>
          <a:ln cap="flat" cmpd="sng" w="28575">
            <a:solidFill>
              <a:srgbClr val="EFEFEF"/>
            </a:solidFill>
            <a:prstDash val="solid"/>
            <a:round/>
            <a:headEnd len="med" w="med" type="none"/>
            <a:tailEnd len="med" w="med" type="triangle"/>
          </a:ln>
        </p:spPr>
      </p:cxnSp>
      <p:sp>
        <p:nvSpPr>
          <p:cNvPr id="152" name="Google Shape;152;p23"/>
          <p:cNvSpPr txBox="1"/>
          <p:nvPr>
            <p:ph idx="1" type="body"/>
          </p:nvPr>
        </p:nvSpPr>
        <p:spPr>
          <a:xfrm>
            <a:off x="7615225" y="2914825"/>
            <a:ext cx="1448400" cy="705000"/>
          </a:xfrm>
          <a:prstGeom prst="rect">
            <a:avLst/>
          </a:prstGeom>
        </p:spPr>
        <p:txBody>
          <a:bodyPr anchorCtr="0" anchor="b" bIns="91425" lIns="91425" spcFirstLastPara="1" rIns="91425" wrap="square" tIns="91425">
            <a:normAutofit lnSpcReduction="20000"/>
          </a:bodyPr>
          <a:lstStyle/>
          <a:p>
            <a:pPr indent="0" lvl="0" marL="0" rtl="0" algn="r">
              <a:spcBef>
                <a:spcPts val="0"/>
              </a:spcBef>
              <a:spcAft>
                <a:spcPts val="0"/>
              </a:spcAft>
              <a:buNone/>
            </a:pPr>
            <a:r>
              <a:rPr lang="en">
                <a:solidFill>
                  <a:srgbClr val="D0E0E3"/>
                </a:solidFill>
              </a:rPr>
              <a:t>No corrections</a:t>
            </a:r>
            <a:endParaRPr>
              <a:solidFill>
                <a:srgbClr val="D0E0E3"/>
              </a:solidFill>
            </a:endParaRPr>
          </a:p>
        </p:txBody>
      </p:sp>
      <p:cxnSp>
        <p:nvCxnSpPr>
          <p:cNvPr id="153" name="Google Shape;153;p23"/>
          <p:cNvCxnSpPr>
            <a:endCxn id="152" idx="1"/>
          </p:cNvCxnSpPr>
          <p:nvPr/>
        </p:nvCxnSpPr>
        <p:spPr>
          <a:xfrm flipH="1">
            <a:off x="7615225" y="3167725"/>
            <a:ext cx="941400" cy="99600"/>
          </a:xfrm>
          <a:prstGeom prst="straightConnector1">
            <a:avLst/>
          </a:prstGeom>
          <a:noFill/>
          <a:ln cap="flat" cmpd="sng" w="28575">
            <a:solidFill>
              <a:srgbClr val="EFEFEF"/>
            </a:solidFill>
            <a:prstDash val="solid"/>
            <a:round/>
            <a:headEnd len="med" w="med" type="none"/>
            <a:tailEnd len="med" w="med" type="triangl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Feasibility: Holdover Specifications</a:t>
            </a:r>
            <a:endParaRPr/>
          </a:p>
        </p:txBody>
      </p:sp>
      <p:sp>
        <p:nvSpPr>
          <p:cNvPr id="159" name="Google Shape;159;p24"/>
          <p:cNvSpPr txBox="1"/>
          <p:nvPr>
            <p:ph idx="1" type="body"/>
          </p:nvPr>
        </p:nvSpPr>
        <p:spPr>
          <a:xfrm>
            <a:off x="5253600" y="1152475"/>
            <a:ext cx="3578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solidFill>
                  <a:srgbClr val="FFFFFF"/>
                </a:solidFill>
              </a:rPr>
              <a:t>Comparison of holdover specification in ppm to maximum time drift in seconds. The range we expect to fall within is between “CSAC” and “CSAC No Aging or Environmental” for the SA-45 or between “TCXO” and “TCXO No Aging or Environmental” for the SiT5356</a:t>
            </a:r>
            <a:endParaRPr sz="1600">
              <a:solidFill>
                <a:srgbClr val="FFFFFF"/>
              </a:solidFill>
            </a:endParaRPr>
          </a:p>
        </p:txBody>
      </p:sp>
      <p:pic>
        <p:nvPicPr>
          <p:cNvPr id="160" name="Google Shape;160;p24"/>
          <p:cNvPicPr preferRelativeResize="0"/>
          <p:nvPr/>
        </p:nvPicPr>
        <p:blipFill>
          <a:blip r:embed="rId3">
            <a:alphaModFix/>
          </a:blip>
          <a:stretch>
            <a:fillRect/>
          </a:stretch>
        </p:blipFill>
        <p:spPr>
          <a:xfrm>
            <a:off x="633000" y="1017725"/>
            <a:ext cx="4292207" cy="3416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FF"/>
                </a:solidFill>
              </a:rPr>
              <a:t>Feasibility: Holdover Specifications</a:t>
            </a:r>
            <a:endParaRPr>
              <a:solidFill>
                <a:srgbClr val="FFFFFF"/>
              </a:solidFill>
            </a:endParaRPr>
          </a:p>
        </p:txBody>
      </p:sp>
      <p:sp>
        <p:nvSpPr>
          <p:cNvPr id="166" name="Google Shape;166;p25"/>
          <p:cNvSpPr txBox="1"/>
          <p:nvPr>
            <p:ph idx="1" type="body"/>
          </p:nvPr>
        </p:nvSpPr>
        <p:spPr>
          <a:xfrm>
            <a:off x="311713" y="4125775"/>
            <a:ext cx="3471900" cy="493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FFFFFF"/>
                </a:solidFill>
              </a:rPr>
              <a:t>Simulation snippet at 0.5ppb</a:t>
            </a:r>
            <a:endParaRPr>
              <a:solidFill>
                <a:srgbClr val="FFFFFF"/>
              </a:solidFill>
            </a:endParaRPr>
          </a:p>
        </p:txBody>
      </p:sp>
      <p:pic>
        <p:nvPicPr>
          <p:cNvPr id="167" name="Google Shape;167;p25"/>
          <p:cNvPicPr preferRelativeResize="0"/>
          <p:nvPr/>
        </p:nvPicPr>
        <p:blipFill>
          <a:blip r:embed="rId3">
            <a:alphaModFix/>
          </a:blip>
          <a:stretch>
            <a:fillRect/>
          </a:stretch>
        </p:blipFill>
        <p:spPr>
          <a:xfrm>
            <a:off x="311700" y="1127163"/>
            <a:ext cx="3471925" cy="2889175"/>
          </a:xfrm>
          <a:prstGeom prst="rect">
            <a:avLst/>
          </a:prstGeom>
          <a:noFill/>
          <a:ln>
            <a:noFill/>
          </a:ln>
        </p:spPr>
      </p:pic>
      <p:pic>
        <p:nvPicPr>
          <p:cNvPr id="168" name="Google Shape;168;p25"/>
          <p:cNvPicPr preferRelativeResize="0"/>
          <p:nvPr/>
        </p:nvPicPr>
        <p:blipFill>
          <a:blip r:embed="rId4">
            <a:alphaModFix/>
          </a:blip>
          <a:stretch>
            <a:fillRect/>
          </a:stretch>
        </p:blipFill>
        <p:spPr>
          <a:xfrm>
            <a:off x="4365925" y="1139825"/>
            <a:ext cx="3533795" cy="2863850"/>
          </a:xfrm>
          <a:prstGeom prst="rect">
            <a:avLst/>
          </a:prstGeom>
          <a:noFill/>
          <a:ln>
            <a:noFill/>
          </a:ln>
        </p:spPr>
      </p:pic>
      <p:sp>
        <p:nvSpPr>
          <p:cNvPr id="169" name="Google Shape;169;p25"/>
          <p:cNvSpPr txBox="1"/>
          <p:nvPr>
            <p:ph idx="1" type="body"/>
          </p:nvPr>
        </p:nvSpPr>
        <p:spPr>
          <a:xfrm>
            <a:off x="4396875" y="4125775"/>
            <a:ext cx="3471900" cy="493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605"/>
              <a:buNone/>
            </a:pPr>
            <a:r>
              <a:rPr lang="en" sz="1790">
                <a:solidFill>
                  <a:srgbClr val="FFFFFF"/>
                </a:solidFill>
              </a:rPr>
              <a:t>Standard deviation of time drift after 2 weeks of holdover</a:t>
            </a:r>
            <a:endParaRPr sz="1790">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System Model</a:t>
            </a:r>
            <a:endParaRPr>
              <a:solidFill>
                <a:schemeClr val="lt1"/>
              </a:solidFill>
            </a:endParaRPr>
          </a:p>
        </p:txBody>
      </p:sp>
      <p:sp>
        <p:nvSpPr>
          <p:cNvPr id="175" name="Google Shape;175;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6" name="Google Shape;176;p26"/>
          <p:cNvPicPr preferRelativeResize="0"/>
          <p:nvPr/>
        </p:nvPicPr>
        <p:blipFill>
          <a:blip r:embed="rId3">
            <a:alphaModFix/>
          </a:blip>
          <a:stretch>
            <a:fillRect/>
          </a:stretch>
        </p:blipFill>
        <p:spPr>
          <a:xfrm>
            <a:off x="917188" y="1044952"/>
            <a:ext cx="7309626" cy="36314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PLL Overview</a:t>
            </a:r>
            <a:endParaRPr>
              <a:solidFill>
                <a:schemeClr val="lt1"/>
              </a:solidFill>
            </a:endParaRPr>
          </a:p>
        </p:txBody>
      </p:sp>
      <p:sp>
        <p:nvSpPr>
          <p:cNvPr id="182" name="Google Shape;182;p27"/>
          <p:cNvSpPr txBox="1"/>
          <p:nvPr>
            <p:ph idx="1" type="body"/>
          </p:nvPr>
        </p:nvSpPr>
        <p:spPr>
          <a:xfrm>
            <a:off x="311700" y="1152475"/>
            <a:ext cx="4566600" cy="36471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Locks onboard oscillator to GNSS time</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VCO: Voltage-controlled oscillator</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The onboard oscillator</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F</a:t>
            </a:r>
            <a:r>
              <a:rPr baseline="-25000" lang="en">
                <a:solidFill>
                  <a:schemeClr val="lt1"/>
                </a:solidFill>
              </a:rPr>
              <a:t>ref</a:t>
            </a:r>
            <a:endParaRPr baseline="-25000">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Reference GNSS PPS signal</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Error Detector</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Outputs a value based on the phase difference between the </a:t>
            </a:r>
            <a:r>
              <a:rPr lang="en">
                <a:solidFill>
                  <a:schemeClr val="lt1"/>
                </a:solidFill>
              </a:rPr>
              <a:t>onboard</a:t>
            </a:r>
            <a:r>
              <a:rPr lang="en">
                <a:solidFill>
                  <a:schemeClr val="lt1"/>
                </a:solidFill>
              </a:rPr>
              <a:t> PPS and the GNSS PPS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Loop Filter</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Filter for gradually adjusting clock based on phase error. Uses control theory for stability. </a:t>
            </a:r>
            <a:endParaRPr>
              <a:solidFill>
                <a:schemeClr val="lt1"/>
              </a:solidFill>
            </a:endParaRPr>
          </a:p>
        </p:txBody>
      </p:sp>
      <p:pic>
        <p:nvPicPr>
          <p:cNvPr id="183" name="Google Shape;183;p27"/>
          <p:cNvPicPr preferRelativeResize="0"/>
          <p:nvPr/>
        </p:nvPicPr>
        <p:blipFill>
          <a:blip r:embed="rId3">
            <a:alphaModFix/>
          </a:blip>
          <a:stretch>
            <a:fillRect/>
          </a:stretch>
        </p:blipFill>
        <p:spPr>
          <a:xfrm>
            <a:off x="4973475" y="1425650"/>
            <a:ext cx="4009575" cy="1635675"/>
          </a:xfrm>
          <a:prstGeom prst="rect">
            <a:avLst/>
          </a:prstGeom>
          <a:noFill/>
          <a:ln>
            <a:noFill/>
          </a:ln>
        </p:spPr>
      </p:pic>
      <p:sp>
        <p:nvSpPr>
          <p:cNvPr id="184" name="Google Shape;184;p27"/>
          <p:cNvSpPr txBox="1"/>
          <p:nvPr/>
        </p:nvSpPr>
        <p:spPr>
          <a:xfrm>
            <a:off x="5020225" y="3105675"/>
            <a:ext cx="3962700" cy="2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u="sng">
                <a:solidFill>
                  <a:schemeClr val="lt2"/>
                </a:solidFill>
                <a:latin typeface="Calibri"/>
                <a:ea typeface="Calibri"/>
                <a:cs typeface="Calibri"/>
                <a:sym typeface="Calibri"/>
                <a:hlinkClick r:id="rId4">
                  <a:extLst>
                    <a:ext uri="{A12FA001-AC4F-418D-AE19-62706E023703}">
                      <ahyp:hlinkClr val="tx"/>
                    </a:ext>
                  </a:extLst>
                </a:hlinkClick>
              </a:rPr>
              <a:t>https://www.analog.com/en/resources/analog-dialogue/articles/phase-locked-loop-pll-fundamentals.html</a:t>
            </a:r>
            <a:endParaRPr sz="1800">
              <a:solidFill>
                <a:schemeClr val="lt2"/>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solidFill>
                  <a:schemeClr val="lt1"/>
                </a:solidFill>
              </a:rPr>
              <a:t>Realistic Oscillator</a:t>
            </a:r>
            <a:endParaRPr>
              <a:solidFill>
                <a:schemeClr val="lt1"/>
              </a:solidFill>
            </a:endParaRPr>
          </a:p>
        </p:txBody>
      </p:sp>
      <p:sp>
        <p:nvSpPr>
          <p:cNvPr id="190" name="Google Shape;190;p28"/>
          <p:cNvSpPr txBox="1"/>
          <p:nvPr>
            <p:ph idx="1" type="body"/>
          </p:nvPr>
        </p:nvSpPr>
        <p:spPr>
          <a:xfrm>
            <a:off x="107300" y="1267775"/>
            <a:ext cx="3901800" cy="35316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Simulink subsystem based on the SA-45</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Implements deterministic errors (allan deviation to be added)</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Outputs a “real frequency” number instead of actual sine wave for reasonable simulation speeds</a:t>
            </a:r>
            <a:endParaRPr>
              <a:solidFill>
                <a:schemeClr val="lt1"/>
              </a:solidFill>
            </a:endParaRPr>
          </a:p>
        </p:txBody>
      </p:sp>
      <p:pic>
        <p:nvPicPr>
          <p:cNvPr id="191" name="Google Shape;191;p28"/>
          <p:cNvPicPr preferRelativeResize="0"/>
          <p:nvPr/>
        </p:nvPicPr>
        <p:blipFill>
          <a:blip r:embed="rId3">
            <a:alphaModFix/>
          </a:blip>
          <a:stretch>
            <a:fillRect/>
          </a:stretch>
        </p:blipFill>
        <p:spPr>
          <a:xfrm>
            <a:off x="4345600" y="1340423"/>
            <a:ext cx="4699550" cy="32550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Oscillator Context</a:t>
            </a:r>
            <a:endParaRPr>
              <a:solidFill>
                <a:schemeClr val="lt1"/>
              </a:solidFill>
            </a:endParaRPr>
          </a:p>
        </p:txBody>
      </p:sp>
      <p:sp>
        <p:nvSpPr>
          <p:cNvPr id="197" name="Google Shape;197;p29"/>
          <p:cNvSpPr txBox="1"/>
          <p:nvPr>
            <p:ph idx="1" type="body"/>
          </p:nvPr>
        </p:nvSpPr>
        <p:spPr>
          <a:xfrm>
            <a:off x="125025" y="1152475"/>
            <a:ext cx="4040700" cy="38865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Power </a:t>
            </a:r>
            <a:r>
              <a:rPr lang="en">
                <a:solidFill>
                  <a:schemeClr val="lt1"/>
                </a:solidFill>
              </a:rPr>
              <a:t>supply</a:t>
            </a:r>
            <a:r>
              <a:rPr lang="en">
                <a:solidFill>
                  <a:schemeClr val="lt1"/>
                </a:solidFill>
              </a:rPr>
              <a:t> ripple</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Varying temperature in orbit</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Clock divider using “real frequency” value</a:t>
            </a:r>
            <a:endParaRPr>
              <a:solidFill>
                <a:schemeClr val="lt1"/>
              </a:solidFill>
            </a:endParaRPr>
          </a:p>
        </p:txBody>
      </p:sp>
      <p:pic>
        <p:nvPicPr>
          <p:cNvPr id="198" name="Google Shape;198;p29"/>
          <p:cNvPicPr preferRelativeResize="0"/>
          <p:nvPr/>
        </p:nvPicPr>
        <p:blipFill>
          <a:blip r:embed="rId3">
            <a:alphaModFix/>
          </a:blip>
          <a:stretch>
            <a:fillRect/>
          </a:stretch>
        </p:blipFill>
        <p:spPr>
          <a:xfrm>
            <a:off x="1313525" y="2695975"/>
            <a:ext cx="6516950" cy="2263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Error Detector</a:t>
            </a:r>
            <a:endParaRPr>
              <a:solidFill>
                <a:schemeClr val="lt1"/>
              </a:solidFill>
            </a:endParaRPr>
          </a:p>
        </p:txBody>
      </p:sp>
      <p:sp>
        <p:nvSpPr>
          <p:cNvPr id="204" name="Google Shape;204;p30"/>
          <p:cNvSpPr txBox="1"/>
          <p:nvPr>
            <p:ph idx="1" type="body"/>
          </p:nvPr>
        </p:nvSpPr>
        <p:spPr>
          <a:xfrm>
            <a:off x="311700" y="1152475"/>
            <a:ext cx="7085100" cy="113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lt1"/>
                </a:solidFill>
              </a:rPr>
              <a:t>Outputs 32-bit value based on timing differences between the input PPS phases</a:t>
            </a:r>
            <a:endParaRPr>
              <a:solidFill>
                <a:schemeClr val="lt1"/>
              </a:solidFill>
            </a:endParaRPr>
          </a:p>
        </p:txBody>
      </p:sp>
      <p:pic>
        <p:nvPicPr>
          <p:cNvPr id="205" name="Google Shape;205;p30"/>
          <p:cNvPicPr preferRelativeResize="0"/>
          <p:nvPr/>
        </p:nvPicPr>
        <p:blipFill>
          <a:blip r:embed="rId3">
            <a:alphaModFix/>
          </a:blip>
          <a:stretch>
            <a:fillRect/>
          </a:stretch>
        </p:blipFill>
        <p:spPr>
          <a:xfrm>
            <a:off x="1126863" y="2343950"/>
            <a:ext cx="6890275" cy="25176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Feasibility - Embedded Environment</a:t>
            </a:r>
            <a:endParaRPr b="1">
              <a:solidFill>
                <a:schemeClr val="lt1"/>
              </a:solidFill>
            </a:endParaRPr>
          </a:p>
        </p:txBody>
      </p:sp>
      <p:pic>
        <p:nvPicPr>
          <p:cNvPr id="211" name="Google Shape;211;p31"/>
          <p:cNvPicPr preferRelativeResize="0"/>
          <p:nvPr/>
        </p:nvPicPr>
        <p:blipFill>
          <a:blip r:embed="rId3">
            <a:alphaModFix/>
          </a:blip>
          <a:stretch>
            <a:fillRect/>
          </a:stretch>
        </p:blipFill>
        <p:spPr>
          <a:xfrm>
            <a:off x="1541563" y="941525"/>
            <a:ext cx="6060875" cy="1876500"/>
          </a:xfrm>
          <a:prstGeom prst="rect">
            <a:avLst/>
          </a:prstGeom>
          <a:noFill/>
          <a:ln>
            <a:noFill/>
          </a:ln>
        </p:spPr>
      </p:pic>
      <p:pic>
        <p:nvPicPr>
          <p:cNvPr id="212" name="Google Shape;212;p31"/>
          <p:cNvPicPr preferRelativeResize="0"/>
          <p:nvPr/>
        </p:nvPicPr>
        <p:blipFill>
          <a:blip r:embed="rId4">
            <a:alphaModFix/>
          </a:blip>
          <a:stretch>
            <a:fillRect/>
          </a:stretch>
        </p:blipFill>
        <p:spPr>
          <a:xfrm>
            <a:off x="2128825" y="2868050"/>
            <a:ext cx="4886325" cy="2105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Overview</a:t>
            </a:r>
            <a:endParaRPr b="1">
              <a:solidFill>
                <a:schemeClr val="lt1"/>
              </a:solidFill>
            </a:endParaRPr>
          </a:p>
        </p:txBody>
      </p:sp>
      <p:sp>
        <p:nvSpPr>
          <p:cNvPr id="63" name="Google Shape;63;p14"/>
          <p:cNvSpPr txBox="1"/>
          <p:nvPr>
            <p:ph idx="1" type="body"/>
          </p:nvPr>
        </p:nvSpPr>
        <p:spPr>
          <a:xfrm>
            <a:off x="675950" y="1152475"/>
            <a:ext cx="4107600" cy="37434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lang="en" sz="2000">
                <a:solidFill>
                  <a:schemeClr val="lt1"/>
                </a:solidFill>
              </a:rPr>
              <a:t>Individual and Team Vision</a:t>
            </a:r>
            <a:endParaRPr sz="2000">
              <a:solidFill>
                <a:schemeClr val="lt1"/>
              </a:solidFill>
            </a:endParaRPr>
          </a:p>
          <a:p>
            <a:pPr indent="0" lvl="0" marL="0" rtl="0" algn="l">
              <a:lnSpc>
                <a:spcPct val="95000"/>
              </a:lnSpc>
              <a:spcBef>
                <a:spcPts val="1200"/>
              </a:spcBef>
              <a:spcAft>
                <a:spcPts val="0"/>
              </a:spcAft>
              <a:buNone/>
            </a:pPr>
            <a:r>
              <a:rPr lang="en" sz="2000">
                <a:solidFill>
                  <a:schemeClr val="lt1"/>
                </a:solidFill>
              </a:rPr>
              <a:t>Feasibility: Analysis, Simulations</a:t>
            </a:r>
            <a:endParaRPr sz="2000">
              <a:solidFill>
                <a:schemeClr val="lt1"/>
              </a:solidFill>
            </a:endParaRPr>
          </a:p>
          <a:p>
            <a:pPr indent="0" lvl="0" marL="0" rtl="0" algn="l">
              <a:lnSpc>
                <a:spcPct val="95000"/>
              </a:lnSpc>
              <a:spcBef>
                <a:spcPts val="1200"/>
              </a:spcBef>
              <a:spcAft>
                <a:spcPts val="0"/>
              </a:spcAft>
              <a:buNone/>
            </a:pPr>
            <a:r>
              <a:rPr lang="en" sz="2000">
                <a:solidFill>
                  <a:schemeClr val="lt1"/>
                </a:solidFill>
              </a:rPr>
              <a:t>Feasibility: Prototyping</a:t>
            </a:r>
            <a:endParaRPr sz="2000">
              <a:solidFill>
                <a:schemeClr val="lt1"/>
              </a:solidFill>
            </a:endParaRPr>
          </a:p>
          <a:p>
            <a:pPr indent="0" lvl="0" marL="0" rtl="0" algn="l">
              <a:lnSpc>
                <a:spcPct val="95000"/>
              </a:lnSpc>
              <a:spcBef>
                <a:spcPts val="1200"/>
              </a:spcBef>
              <a:spcAft>
                <a:spcPts val="0"/>
              </a:spcAft>
              <a:buNone/>
            </a:pPr>
            <a:r>
              <a:rPr lang="en" sz="2000">
                <a:solidFill>
                  <a:schemeClr val="lt1"/>
                </a:solidFill>
              </a:rPr>
              <a:t>Drawing, Schematics, Diagrams</a:t>
            </a:r>
            <a:endParaRPr sz="2000">
              <a:solidFill>
                <a:schemeClr val="lt1"/>
              </a:solidFill>
            </a:endParaRPr>
          </a:p>
          <a:p>
            <a:pPr indent="0" lvl="0" marL="0" rtl="0" algn="l">
              <a:lnSpc>
                <a:spcPct val="95000"/>
              </a:lnSpc>
              <a:spcBef>
                <a:spcPts val="1200"/>
              </a:spcBef>
              <a:spcAft>
                <a:spcPts val="0"/>
              </a:spcAft>
              <a:buNone/>
            </a:pPr>
            <a:r>
              <a:rPr lang="en" sz="2000">
                <a:solidFill>
                  <a:schemeClr val="lt1"/>
                </a:solidFill>
              </a:rPr>
              <a:t>Bill of Materials (BOM)</a:t>
            </a:r>
            <a:endParaRPr sz="2000">
              <a:solidFill>
                <a:schemeClr val="lt1"/>
              </a:solidFill>
            </a:endParaRPr>
          </a:p>
          <a:p>
            <a:pPr indent="0" lvl="0" marL="0" rtl="0" algn="l">
              <a:lnSpc>
                <a:spcPct val="95000"/>
              </a:lnSpc>
              <a:spcBef>
                <a:spcPts val="1200"/>
              </a:spcBef>
              <a:spcAft>
                <a:spcPts val="1200"/>
              </a:spcAft>
              <a:buNone/>
            </a:pPr>
            <a:r>
              <a:rPr lang="en" sz="2000">
                <a:solidFill>
                  <a:schemeClr val="lt1"/>
                </a:solidFill>
              </a:rPr>
              <a:t>Test Plans</a:t>
            </a:r>
            <a:endParaRPr sz="2000">
              <a:solidFill>
                <a:schemeClr val="lt1"/>
              </a:solidFill>
            </a:endParaRPr>
          </a:p>
        </p:txBody>
      </p:sp>
      <p:sp>
        <p:nvSpPr>
          <p:cNvPr id="64" name="Google Shape;64;p14"/>
          <p:cNvSpPr txBox="1"/>
          <p:nvPr>
            <p:ph idx="1" type="body"/>
          </p:nvPr>
        </p:nvSpPr>
        <p:spPr>
          <a:xfrm>
            <a:off x="5141775" y="1152475"/>
            <a:ext cx="4284300" cy="38082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Clr>
                <a:schemeClr val="dk1"/>
              </a:buClr>
              <a:buSzPts val="1100"/>
              <a:buFont typeface="Arial"/>
              <a:buNone/>
            </a:pPr>
            <a:r>
              <a:rPr lang="en" sz="2000">
                <a:solidFill>
                  <a:schemeClr val="lt1"/>
                </a:solidFill>
              </a:rPr>
              <a:t>System Design and Flowcharts/System Block Diagram</a:t>
            </a:r>
            <a:endParaRPr sz="2000">
              <a:solidFill>
                <a:schemeClr val="lt1"/>
              </a:solidFill>
            </a:endParaRPr>
          </a:p>
          <a:p>
            <a:pPr indent="0" lvl="0" marL="0" rtl="0" algn="l">
              <a:lnSpc>
                <a:spcPct val="95000"/>
              </a:lnSpc>
              <a:spcBef>
                <a:spcPts val="1200"/>
              </a:spcBef>
              <a:spcAft>
                <a:spcPts val="0"/>
              </a:spcAft>
              <a:buNone/>
            </a:pPr>
            <a:r>
              <a:rPr lang="en" sz="2000">
                <a:solidFill>
                  <a:schemeClr val="lt1"/>
                </a:solidFill>
              </a:rPr>
              <a:t>Risk Assessment</a:t>
            </a:r>
            <a:endParaRPr sz="2000">
              <a:solidFill>
                <a:schemeClr val="lt1"/>
              </a:solidFill>
            </a:endParaRPr>
          </a:p>
          <a:p>
            <a:pPr indent="0" lvl="0" marL="0" rtl="0" algn="l">
              <a:lnSpc>
                <a:spcPct val="95000"/>
              </a:lnSpc>
              <a:spcBef>
                <a:spcPts val="1200"/>
              </a:spcBef>
              <a:spcAft>
                <a:spcPts val="0"/>
              </a:spcAft>
              <a:buNone/>
            </a:pPr>
            <a:r>
              <a:rPr lang="en" sz="2000">
                <a:solidFill>
                  <a:schemeClr val="lt1"/>
                </a:solidFill>
              </a:rPr>
              <a:t>Open Items</a:t>
            </a:r>
            <a:endParaRPr sz="2000">
              <a:solidFill>
                <a:schemeClr val="lt1"/>
              </a:solidFill>
            </a:endParaRPr>
          </a:p>
          <a:p>
            <a:pPr indent="0" lvl="0" marL="0" rtl="0" algn="l">
              <a:lnSpc>
                <a:spcPct val="95000"/>
              </a:lnSpc>
              <a:spcBef>
                <a:spcPts val="1200"/>
              </a:spcBef>
              <a:spcAft>
                <a:spcPts val="0"/>
              </a:spcAft>
              <a:buNone/>
            </a:pPr>
            <a:r>
              <a:rPr lang="en" sz="2000">
                <a:solidFill>
                  <a:schemeClr val="lt1"/>
                </a:solidFill>
              </a:rPr>
              <a:t>Project Management</a:t>
            </a:r>
            <a:endParaRPr sz="2000">
              <a:solidFill>
                <a:schemeClr val="lt1"/>
              </a:solidFill>
            </a:endParaRPr>
          </a:p>
          <a:p>
            <a:pPr indent="0" lvl="0" marL="0" rtl="0" algn="l">
              <a:lnSpc>
                <a:spcPct val="95000"/>
              </a:lnSpc>
              <a:spcBef>
                <a:spcPts val="1200"/>
              </a:spcBef>
              <a:spcAft>
                <a:spcPts val="1200"/>
              </a:spcAft>
              <a:buNone/>
            </a:pPr>
            <a:r>
              <a:rPr lang="en" sz="2000">
                <a:solidFill>
                  <a:schemeClr val="lt1"/>
                </a:solidFill>
              </a:rPr>
              <a:t>Goals for Next Phase</a:t>
            </a:r>
            <a:endParaRPr sz="2000">
              <a:solidFill>
                <a:schemeClr val="lt1"/>
              </a:solidFill>
            </a:endParaRPr>
          </a:p>
        </p:txBody>
      </p:sp>
      <p:sp>
        <p:nvSpPr>
          <p:cNvPr id="65" name="Google Shape;65;p14"/>
          <p:cNvSpPr/>
          <p:nvPr/>
        </p:nvSpPr>
        <p:spPr>
          <a:xfrm>
            <a:off x="432550" y="1291150"/>
            <a:ext cx="190200" cy="190200"/>
          </a:xfrm>
          <a:prstGeom prst="star4">
            <a:avLst>
              <a:gd fmla="val 18175" name="adj"/>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 name="Google Shape;66;p14"/>
          <p:cNvSpPr/>
          <p:nvPr/>
        </p:nvSpPr>
        <p:spPr>
          <a:xfrm>
            <a:off x="432550" y="1721050"/>
            <a:ext cx="190200" cy="190200"/>
          </a:xfrm>
          <a:prstGeom prst="star4">
            <a:avLst>
              <a:gd fmla="val 18175" name="adj"/>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 name="Google Shape;67;p14"/>
          <p:cNvSpPr/>
          <p:nvPr/>
        </p:nvSpPr>
        <p:spPr>
          <a:xfrm>
            <a:off x="432550" y="2150950"/>
            <a:ext cx="190200" cy="190200"/>
          </a:xfrm>
          <a:prstGeom prst="star4">
            <a:avLst>
              <a:gd fmla="val 18175" name="adj"/>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 name="Google Shape;68;p14"/>
          <p:cNvSpPr/>
          <p:nvPr/>
        </p:nvSpPr>
        <p:spPr>
          <a:xfrm>
            <a:off x="432550" y="2614575"/>
            <a:ext cx="190200" cy="190200"/>
          </a:xfrm>
          <a:prstGeom prst="star4">
            <a:avLst>
              <a:gd fmla="val 18175" name="adj"/>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 name="Google Shape;69;p14"/>
          <p:cNvSpPr/>
          <p:nvPr/>
        </p:nvSpPr>
        <p:spPr>
          <a:xfrm>
            <a:off x="432550" y="3044500"/>
            <a:ext cx="190200" cy="190200"/>
          </a:xfrm>
          <a:prstGeom prst="star4">
            <a:avLst>
              <a:gd fmla="val 18175" name="adj"/>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 name="Google Shape;70;p14"/>
          <p:cNvSpPr/>
          <p:nvPr/>
        </p:nvSpPr>
        <p:spPr>
          <a:xfrm>
            <a:off x="432550" y="3508100"/>
            <a:ext cx="190200" cy="190200"/>
          </a:xfrm>
          <a:prstGeom prst="star4">
            <a:avLst>
              <a:gd fmla="val 18175" name="adj"/>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 name="Google Shape;71;p14"/>
          <p:cNvSpPr/>
          <p:nvPr/>
        </p:nvSpPr>
        <p:spPr>
          <a:xfrm>
            <a:off x="4916000" y="1291150"/>
            <a:ext cx="190200" cy="190200"/>
          </a:xfrm>
          <a:prstGeom prst="star4">
            <a:avLst>
              <a:gd fmla="val 18175" name="adj"/>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 name="Google Shape;72;p14"/>
          <p:cNvSpPr/>
          <p:nvPr/>
        </p:nvSpPr>
        <p:spPr>
          <a:xfrm>
            <a:off x="4916000" y="2004000"/>
            <a:ext cx="190200" cy="190200"/>
          </a:xfrm>
          <a:prstGeom prst="star4">
            <a:avLst>
              <a:gd fmla="val 18175" name="adj"/>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 name="Google Shape;73;p14"/>
          <p:cNvSpPr/>
          <p:nvPr/>
        </p:nvSpPr>
        <p:spPr>
          <a:xfrm>
            <a:off x="4867563" y="2476650"/>
            <a:ext cx="190200" cy="190200"/>
          </a:xfrm>
          <a:prstGeom prst="star4">
            <a:avLst>
              <a:gd fmla="val 18175" name="adj"/>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 name="Google Shape;74;p14"/>
          <p:cNvSpPr/>
          <p:nvPr/>
        </p:nvSpPr>
        <p:spPr>
          <a:xfrm>
            <a:off x="4867563" y="2916875"/>
            <a:ext cx="190200" cy="190200"/>
          </a:xfrm>
          <a:prstGeom prst="star4">
            <a:avLst>
              <a:gd fmla="val 18175" name="adj"/>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 name="Google Shape;75;p14"/>
          <p:cNvSpPr/>
          <p:nvPr/>
        </p:nvSpPr>
        <p:spPr>
          <a:xfrm>
            <a:off x="4867563" y="3333693"/>
            <a:ext cx="190200" cy="190200"/>
          </a:xfrm>
          <a:prstGeom prst="star4">
            <a:avLst>
              <a:gd fmla="val 18175" name="adj"/>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Feasibility - Embedded Environment</a:t>
            </a:r>
            <a:endParaRPr b="1">
              <a:solidFill>
                <a:schemeClr val="lt1"/>
              </a:solidFill>
            </a:endParaRPr>
          </a:p>
        </p:txBody>
      </p:sp>
      <p:pic>
        <p:nvPicPr>
          <p:cNvPr id="218" name="Google Shape;218;p32"/>
          <p:cNvPicPr preferRelativeResize="0"/>
          <p:nvPr/>
        </p:nvPicPr>
        <p:blipFill>
          <a:blip r:embed="rId3">
            <a:alphaModFix/>
          </a:blip>
          <a:stretch>
            <a:fillRect/>
          </a:stretch>
        </p:blipFill>
        <p:spPr>
          <a:xfrm>
            <a:off x="608050" y="898300"/>
            <a:ext cx="7927900" cy="4167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Feasibility - Embedded Environment</a:t>
            </a:r>
            <a:endParaRPr b="1">
              <a:solidFill>
                <a:schemeClr val="lt1"/>
              </a:solidFill>
            </a:endParaRPr>
          </a:p>
        </p:txBody>
      </p:sp>
      <p:pic>
        <p:nvPicPr>
          <p:cNvPr id="224" name="Google Shape;224;p33"/>
          <p:cNvPicPr preferRelativeResize="0"/>
          <p:nvPr/>
        </p:nvPicPr>
        <p:blipFill>
          <a:blip r:embed="rId3">
            <a:alphaModFix/>
          </a:blip>
          <a:stretch>
            <a:fillRect/>
          </a:stretch>
        </p:blipFill>
        <p:spPr>
          <a:xfrm>
            <a:off x="273850" y="1402876"/>
            <a:ext cx="3783975" cy="2751075"/>
          </a:xfrm>
          <a:prstGeom prst="rect">
            <a:avLst/>
          </a:prstGeom>
          <a:noFill/>
          <a:ln>
            <a:noFill/>
          </a:ln>
        </p:spPr>
      </p:pic>
      <p:pic>
        <p:nvPicPr>
          <p:cNvPr id="225" name="Google Shape;225;p33"/>
          <p:cNvPicPr preferRelativeResize="0"/>
          <p:nvPr/>
        </p:nvPicPr>
        <p:blipFill>
          <a:blip r:embed="rId4">
            <a:alphaModFix/>
          </a:blip>
          <a:stretch>
            <a:fillRect/>
          </a:stretch>
        </p:blipFill>
        <p:spPr>
          <a:xfrm>
            <a:off x="4354875" y="1060925"/>
            <a:ext cx="4585325" cy="3434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MicroZed Expansion Board</a:t>
            </a:r>
            <a:endParaRPr b="1">
              <a:solidFill>
                <a:schemeClr val="lt1"/>
              </a:solidFill>
            </a:endParaRPr>
          </a:p>
        </p:txBody>
      </p:sp>
      <p:pic>
        <p:nvPicPr>
          <p:cNvPr id="231" name="Google Shape;231;p34"/>
          <p:cNvPicPr preferRelativeResize="0"/>
          <p:nvPr/>
        </p:nvPicPr>
        <p:blipFill>
          <a:blip r:embed="rId3">
            <a:alphaModFix/>
          </a:blip>
          <a:stretch>
            <a:fillRect/>
          </a:stretch>
        </p:blipFill>
        <p:spPr>
          <a:xfrm>
            <a:off x="311700" y="1287825"/>
            <a:ext cx="4528425" cy="3469350"/>
          </a:xfrm>
          <a:prstGeom prst="rect">
            <a:avLst/>
          </a:prstGeom>
          <a:noFill/>
          <a:ln>
            <a:noFill/>
          </a:ln>
        </p:spPr>
      </p:pic>
      <p:pic>
        <p:nvPicPr>
          <p:cNvPr id="232" name="Google Shape;232;p34"/>
          <p:cNvPicPr preferRelativeResize="0"/>
          <p:nvPr/>
        </p:nvPicPr>
        <p:blipFill>
          <a:blip r:embed="rId4">
            <a:alphaModFix/>
          </a:blip>
          <a:stretch>
            <a:fillRect/>
          </a:stretch>
        </p:blipFill>
        <p:spPr>
          <a:xfrm>
            <a:off x="4874549" y="1404795"/>
            <a:ext cx="4167200" cy="323540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MicroZed Expansion Board</a:t>
            </a:r>
            <a:endParaRPr b="1">
              <a:solidFill>
                <a:schemeClr val="lt1"/>
              </a:solidFill>
            </a:endParaRPr>
          </a:p>
        </p:txBody>
      </p:sp>
      <p:pic>
        <p:nvPicPr>
          <p:cNvPr id="238" name="Google Shape;238;p35"/>
          <p:cNvPicPr preferRelativeResize="0"/>
          <p:nvPr/>
        </p:nvPicPr>
        <p:blipFill>
          <a:blip r:embed="rId3">
            <a:alphaModFix/>
          </a:blip>
          <a:stretch>
            <a:fillRect/>
          </a:stretch>
        </p:blipFill>
        <p:spPr>
          <a:xfrm>
            <a:off x="106925" y="1091113"/>
            <a:ext cx="4371975" cy="3381375"/>
          </a:xfrm>
          <a:prstGeom prst="rect">
            <a:avLst/>
          </a:prstGeom>
          <a:noFill/>
          <a:ln>
            <a:noFill/>
          </a:ln>
        </p:spPr>
      </p:pic>
      <p:pic>
        <p:nvPicPr>
          <p:cNvPr id="239" name="Google Shape;239;p35"/>
          <p:cNvPicPr preferRelativeResize="0"/>
          <p:nvPr/>
        </p:nvPicPr>
        <p:blipFill>
          <a:blip r:embed="rId4">
            <a:alphaModFix/>
          </a:blip>
          <a:stretch>
            <a:fillRect/>
          </a:stretch>
        </p:blipFill>
        <p:spPr>
          <a:xfrm>
            <a:off x="4604500" y="1017713"/>
            <a:ext cx="4438650" cy="34290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Working PCB Schematics/Board Files</a:t>
            </a:r>
            <a:endParaRPr b="1">
              <a:solidFill>
                <a:schemeClr val="lt1"/>
              </a:solidFill>
            </a:endParaRPr>
          </a:p>
        </p:txBody>
      </p:sp>
      <p:pic>
        <p:nvPicPr>
          <p:cNvPr id="245" name="Google Shape;245;p36"/>
          <p:cNvPicPr preferRelativeResize="0"/>
          <p:nvPr/>
        </p:nvPicPr>
        <p:blipFill>
          <a:blip r:embed="rId3">
            <a:alphaModFix/>
          </a:blip>
          <a:stretch>
            <a:fillRect/>
          </a:stretch>
        </p:blipFill>
        <p:spPr>
          <a:xfrm>
            <a:off x="4517700" y="1220950"/>
            <a:ext cx="4365124" cy="3366175"/>
          </a:xfrm>
          <a:prstGeom prst="rect">
            <a:avLst/>
          </a:prstGeom>
          <a:noFill/>
          <a:ln>
            <a:noFill/>
          </a:ln>
        </p:spPr>
      </p:pic>
      <p:pic>
        <p:nvPicPr>
          <p:cNvPr id="246" name="Google Shape;246;p36"/>
          <p:cNvPicPr preferRelativeResize="0"/>
          <p:nvPr/>
        </p:nvPicPr>
        <p:blipFill>
          <a:blip r:embed="rId4">
            <a:alphaModFix/>
          </a:blip>
          <a:stretch>
            <a:fillRect/>
          </a:stretch>
        </p:blipFill>
        <p:spPr>
          <a:xfrm>
            <a:off x="56550" y="1225150"/>
            <a:ext cx="4365124" cy="335777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Working PCB Schematics/Board Files</a:t>
            </a:r>
            <a:endParaRPr b="1">
              <a:solidFill>
                <a:schemeClr val="lt1"/>
              </a:solidFill>
            </a:endParaRPr>
          </a:p>
        </p:txBody>
      </p:sp>
      <p:pic>
        <p:nvPicPr>
          <p:cNvPr id="252" name="Google Shape;252;p37"/>
          <p:cNvPicPr preferRelativeResize="0"/>
          <p:nvPr/>
        </p:nvPicPr>
        <p:blipFill>
          <a:blip r:embed="rId3">
            <a:alphaModFix/>
          </a:blip>
          <a:stretch>
            <a:fillRect/>
          </a:stretch>
        </p:blipFill>
        <p:spPr>
          <a:xfrm>
            <a:off x="1259013" y="1017725"/>
            <a:ext cx="6625975" cy="3992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Working PCB Schematics/Board Files</a:t>
            </a:r>
            <a:endParaRPr b="1">
              <a:solidFill>
                <a:schemeClr val="lt1"/>
              </a:solidFill>
            </a:endParaRPr>
          </a:p>
        </p:txBody>
      </p:sp>
      <p:pic>
        <p:nvPicPr>
          <p:cNvPr id="258" name="Google Shape;258;p38"/>
          <p:cNvPicPr preferRelativeResize="0"/>
          <p:nvPr/>
        </p:nvPicPr>
        <p:blipFill>
          <a:blip r:embed="rId3">
            <a:alphaModFix/>
          </a:blip>
          <a:stretch>
            <a:fillRect/>
          </a:stretch>
        </p:blipFill>
        <p:spPr>
          <a:xfrm>
            <a:off x="1213775" y="1110650"/>
            <a:ext cx="6716451" cy="37349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Working PCB Schematics/Board Files</a:t>
            </a:r>
            <a:endParaRPr b="1">
              <a:solidFill>
                <a:schemeClr val="lt1"/>
              </a:solidFill>
            </a:endParaRPr>
          </a:p>
        </p:txBody>
      </p:sp>
      <p:pic>
        <p:nvPicPr>
          <p:cNvPr id="264" name="Google Shape;264;p39"/>
          <p:cNvPicPr preferRelativeResize="0"/>
          <p:nvPr/>
        </p:nvPicPr>
        <p:blipFill>
          <a:blip r:embed="rId3">
            <a:alphaModFix/>
          </a:blip>
          <a:stretch>
            <a:fillRect/>
          </a:stretch>
        </p:blipFill>
        <p:spPr>
          <a:xfrm>
            <a:off x="1204113" y="1017725"/>
            <a:ext cx="6735776" cy="3698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Board Assembly</a:t>
            </a:r>
            <a:endParaRPr b="1">
              <a:solidFill>
                <a:schemeClr val="lt1"/>
              </a:solidFill>
            </a:endParaRPr>
          </a:p>
        </p:txBody>
      </p:sp>
      <p:pic>
        <p:nvPicPr>
          <p:cNvPr id="270" name="Google Shape;270;p40"/>
          <p:cNvPicPr preferRelativeResize="0"/>
          <p:nvPr/>
        </p:nvPicPr>
        <p:blipFill rotWithShape="1">
          <a:blip r:embed="rId3">
            <a:alphaModFix/>
          </a:blip>
          <a:srcRect b="19651" l="24681" r="16663" t="4910"/>
          <a:stretch/>
        </p:blipFill>
        <p:spPr>
          <a:xfrm>
            <a:off x="4761425" y="94375"/>
            <a:ext cx="4289100" cy="2519550"/>
          </a:xfrm>
          <a:prstGeom prst="rect">
            <a:avLst/>
          </a:prstGeom>
          <a:noFill/>
          <a:ln>
            <a:noFill/>
          </a:ln>
        </p:spPr>
      </p:pic>
      <p:pic>
        <p:nvPicPr>
          <p:cNvPr id="271" name="Google Shape;271;p40"/>
          <p:cNvPicPr preferRelativeResize="0"/>
          <p:nvPr/>
        </p:nvPicPr>
        <p:blipFill rotWithShape="1">
          <a:blip r:embed="rId4">
            <a:alphaModFix/>
          </a:blip>
          <a:srcRect b="14315" l="25556" r="17024" t="11971"/>
          <a:stretch/>
        </p:blipFill>
        <p:spPr>
          <a:xfrm>
            <a:off x="130575" y="2394025"/>
            <a:ext cx="4495949" cy="2640651"/>
          </a:xfrm>
          <a:prstGeom prst="rect">
            <a:avLst/>
          </a:prstGeom>
          <a:noFill/>
          <a:ln>
            <a:noFill/>
          </a:ln>
        </p:spPr>
      </p:pic>
      <p:sp>
        <p:nvSpPr>
          <p:cNvPr id="272" name="Google Shape;272;p40"/>
          <p:cNvSpPr txBox="1"/>
          <p:nvPr/>
        </p:nvSpPr>
        <p:spPr>
          <a:xfrm>
            <a:off x="638675" y="1835375"/>
            <a:ext cx="855900" cy="36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rPr>
              <a:t>SOC</a:t>
            </a:r>
            <a:endParaRPr sz="1800">
              <a:solidFill>
                <a:schemeClr val="lt1"/>
              </a:solidFill>
            </a:endParaRPr>
          </a:p>
        </p:txBody>
      </p:sp>
      <p:cxnSp>
        <p:nvCxnSpPr>
          <p:cNvPr id="273" name="Google Shape;273;p40"/>
          <p:cNvCxnSpPr/>
          <p:nvPr/>
        </p:nvCxnSpPr>
        <p:spPr>
          <a:xfrm>
            <a:off x="1102625" y="2169025"/>
            <a:ext cx="450000" cy="1037400"/>
          </a:xfrm>
          <a:prstGeom prst="straightConnector1">
            <a:avLst/>
          </a:prstGeom>
          <a:noFill/>
          <a:ln cap="flat" cmpd="sng" w="9525">
            <a:solidFill>
              <a:srgbClr val="FF0000"/>
            </a:solidFill>
            <a:prstDash val="solid"/>
            <a:round/>
            <a:headEnd len="med" w="med" type="none"/>
            <a:tailEnd len="med" w="med" type="triangle"/>
          </a:ln>
        </p:spPr>
      </p:cxnSp>
      <p:sp>
        <p:nvSpPr>
          <p:cNvPr id="274" name="Google Shape;274;p40"/>
          <p:cNvSpPr txBox="1"/>
          <p:nvPr/>
        </p:nvSpPr>
        <p:spPr>
          <a:xfrm>
            <a:off x="4786668" y="4375072"/>
            <a:ext cx="8559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rPr>
              <a:t>Time Card</a:t>
            </a:r>
            <a:endParaRPr sz="1800">
              <a:solidFill>
                <a:schemeClr val="lt1"/>
              </a:solidFill>
            </a:endParaRPr>
          </a:p>
        </p:txBody>
      </p:sp>
      <p:cxnSp>
        <p:nvCxnSpPr>
          <p:cNvPr id="275" name="Google Shape;275;p40"/>
          <p:cNvCxnSpPr/>
          <p:nvPr/>
        </p:nvCxnSpPr>
        <p:spPr>
          <a:xfrm rot="10800000">
            <a:off x="2720400" y="3917350"/>
            <a:ext cx="2183700" cy="714900"/>
          </a:xfrm>
          <a:prstGeom prst="straightConnector1">
            <a:avLst/>
          </a:prstGeom>
          <a:noFill/>
          <a:ln cap="flat" cmpd="sng" w="9525">
            <a:solidFill>
              <a:srgbClr val="FF0000"/>
            </a:solidFill>
            <a:prstDash val="solid"/>
            <a:round/>
            <a:headEnd len="med" w="med" type="none"/>
            <a:tailEnd len="med" w="med" type="triangle"/>
          </a:ln>
        </p:spPr>
      </p:cxnSp>
      <p:sp>
        <p:nvSpPr>
          <p:cNvPr id="276" name="Google Shape;276;p40"/>
          <p:cNvSpPr txBox="1"/>
          <p:nvPr/>
        </p:nvSpPr>
        <p:spPr>
          <a:xfrm>
            <a:off x="6129943" y="2673345"/>
            <a:ext cx="2045400" cy="99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rPr>
              <a:t>Split lock washer and nut securely fasten SOC to Time Card</a:t>
            </a:r>
            <a:endParaRPr sz="1500">
              <a:solidFill>
                <a:schemeClr val="lt1"/>
              </a:solidFill>
            </a:endParaRPr>
          </a:p>
        </p:txBody>
      </p:sp>
      <p:cxnSp>
        <p:nvCxnSpPr>
          <p:cNvPr id="277" name="Google Shape;277;p40"/>
          <p:cNvCxnSpPr/>
          <p:nvPr/>
        </p:nvCxnSpPr>
        <p:spPr>
          <a:xfrm flipH="1" rot="10800000">
            <a:off x="7167525" y="1740975"/>
            <a:ext cx="166800" cy="1059300"/>
          </a:xfrm>
          <a:prstGeom prst="straightConnector1">
            <a:avLst/>
          </a:prstGeom>
          <a:noFill/>
          <a:ln cap="flat" cmpd="sng" w="9525">
            <a:solidFill>
              <a:srgbClr val="FF0000"/>
            </a:solidFill>
            <a:prstDash val="solid"/>
            <a:round/>
            <a:headEnd len="med" w="med" type="none"/>
            <a:tailEnd len="med" w="med" type="triangle"/>
          </a:ln>
        </p:spPr>
      </p:cxnSp>
      <p:sp>
        <p:nvSpPr>
          <p:cNvPr id="278" name="Google Shape;278;p40"/>
          <p:cNvSpPr txBox="1"/>
          <p:nvPr/>
        </p:nvSpPr>
        <p:spPr>
          <a:xfrm>
            <a:off x="2049425" y="964825"/>
            <a:ext cx="2660400" cy="120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rPr>
              <a:t>Standoffs keep Time Card suspended in air to allow space for components underneath</a:t>
            </a:r>
            <a:endParaRPr sz="1500">
              <a:solidFill>
                <a:schemeClr val="lt1"/>
              </a:solidFill>
            </a:endParaRPr>
          </a:p>
        </p:txBody>
      </p:sp>
      <p:cxnSp>
        <p:nvCxnSpPr>
          <p:cNvPr id="279" name="Google Shape;279;p40"/>
          <p:cNvCxnSpPr/>
          <p:nvPr/>
        </p:nvCxnSpPr>
        <p:spPr>
          <a:xfrm flipH="1" rot="10800000">
            <a:off x="4432550" y="1364000"/>
            <a:ext cx="589500" cy="217500"/>
          </a:xfrm>
          <a:prstGeom prst="straightConnector1">
            <a:avLst/>
          </a:prstGeom>
          <a:noFill/>
          <a:ln cap="flat" cmpd="sng" w="9525">
            <a:solidFill>
              <a:srgbClr val="FF0000"/>
            </a:solidFill>
            <a:prstDash val="solid"/>
            <a:round/>
            <a:headEnd len="med" w="med" type="none"/>
            <a:tailEnd len="med" w="med" type="triangle"/>
          </a:ln>
        </p:spPr>
      </p:cxnSp>
      <p:sp>
        <p:nvSpPr>
          <p:cNvPr id="280" name="Google Shape;280;p40"/>
          <p:cNvSpPr txBox="1"/>
          <p:nvPr/>
        </p:nvSpPr>
        <p:spPr>
          <a:xfrm>
            <a:off x="4827900" y="3243002"/>
            <a:ext cx="1145700" cy="53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chemeClr val="lt1"/>
                </a:solidFill>
              </a:rPr>
              <a:t>Room for CSAC</a:t>
            </a:r>
            <a:endParaRPr sz="1500">
              <a:solidFill>
                <a:schemeClr val="lt1"/>
              </a:solidFill>
            </a:endParaRPr>
          </a:p>
        </p:txBody>
      </p:sp>
      <p:cxnSp>
        <p:nvCxnSpPr>
          <p:cNvPr id="281" name="Google Shape;281;p40"/>
          <p:cNvCxnSpPr/>
          <p:nvPr/>
        </p:nvCxnSpPr>
        <p:spPr>
          <a:xfrm rot="10800000">
            <a:off x="3583750" y="3213725"/>
            <a:ext cx="1392900" cy="3120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1"/>
          <p:cNvSpPr txBox="1"/>
          <p:nvPr>
            <p:ph type="title"/>
          </p:nvPr>
        </p:nvSpPr>
        <p:spPr>
          <a:xfrm>
            <a:off x="311700" y="4196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Feasibility - IPs from Meta</a:t>
            </a:r>
            <a:endParaRPr b="1">
              <a:solidFill>
                <a:schemeClr val="lt1"/>
              </a:solidFill>
            </a:endParaRPr>
          </a:p>
        </p:txBody>
      </p:sp>
      <p:pic>
        <p:nvPicPr>
          <p:cNvPr id="287" name="Google Shape;287;p41"/>
          <p:cNvPicPr preferRelativeResize="0"/>
          <p:nvPr/>
        </p:nvPicPr>
        <p:blipFill>
          <a:blip r:embed="rId3">
            <a:alphaModFix/>
          </a:blip>
          <a:stretch>
            <a:fillRect/>
          </a:stretch>
        </p:blipFill>
        <p:spPr>
          <a:xfrm>
            <a:off x="2737300" y="992375"/>
            <a:ext cx="3669401" cy="3846325"/>
          </a:xfrm>
          <a:prstGeom prst="rect">
            <a:avLst/>
          </a:prstGeom>
          <a:noFill/>
          <a:ln>
            <a:noFill/>
          </a:ln>
        </p:spPr>
      </p:pic>
      <p:cxnSp>
        <p:nvCxnSpPr>
          <p:cNvPr id="288" name="Google Shape;288;p41"/>
          <p:cNvCxnSpPr/>
          <p:nvPr/>
        </p:nvCxnSpPr>
        <p:spPr>
          <a:xfrm>
            <a:off x="3992050" y="1597825"/>
            <a:ext cx="238500" cy="238500"/>
          </a:xfrm>
          <a:prstGeom prst="straightConnector1">
            <a:avLst/>
          </a:prstGeom>
          <a:noFill/>
          <a:ln cap="flat" cmpd="sng" w="9525">
            <a:solidFill>
              <a:srgbClr val="FF0000"/>
            </a:solidFill>
            <a:prstDash val="solid"/>
            <a:round/>
            <a:headEnd len="med" w="med" type="none"/>
            <a:tailEnd len="med" w="med" type="none"/>
          </a:ln>
        </p:spPr>
      </p:cxnSp>
      <p:cxnSp>
        <p:nvCxnSpPr>
          <p:cNvPr id="289" name="Google Shape;289;p41"/>
          <p:cNvCxnSpPr/>
          <p:nvPr/>
        </p:nvCxnSpPr>
        <p:spPr>
          <a:xfrm flipH="1">
            <a:off x="3986875" y="1602900"/>
            <a:ext cx="238500" cy="243600"/>
          </a:xfrm>
          <a:prstGeom prst="straightConnector1">
            <a:avLst/>
          </a:prstGeom>
          <a:noFill/>
          <a:ln cap="flat" cmpd="sng" w="9525">
            <a:solidFill>
              <a:srgbClr val="FF0000"/>
            </a:solidFill>
            <a:prstDash val="solid"/>
            <a:round/>
            <a:headEnd len="med" w="med" type="none"/>
            <a:tailEnd len="med" w="med" type="none"/>
          </a:ln>
        </p:spPr>
      </p:cxnSp>
      <p:cxnSp>
        <p:nvCxnSpPr>
          <p:cNvPr id="290" name="Google Shape;290;p41"/>
          <p:cNvCxnSpPr/>
          <p:nvPr/>
        </p:nvCxnSpPr>
        <p:spPr>
          <a:xfrm>
            <a:off x="3292050" y="2490600"/>
            <a:ext cx="304500" cy="1907400"/>
          </a:xfrm>
          <a:prstGeom prst="straightConnector1">
            <a:avLst/>
          </a:prstGeom>
          <a:noFill/>
          <a:ln cap="flat" cmpd="sng" w="9525">
            <a:solidFill>
              <a:srgbClr val="FF0000"/>
            </a:solidFill>
            <a:prstDash val="solid"/>
            <a:round/>
            <a:headEnd len="med" w="med" type="none"/>
            <a:tailEnd len="med" w="med" type="none"/>
          </a:ln>
        </p:spPr>
      </p:cxnSp>
      <p:cxnSp>
        <p:nvCxnSpPr>
          <p:cNvPr id="291" name="Google Shape;291;p41"/>
          <p:cNvCxnSpPr/>
          <p:nvPr/>
        </p:nvCxnSpPr>
        <p:spPr>
          <a:xfrm flipH="1">
            <a:off x="3292125" y="2480450"/>
            <a:ext cx="314400" cy="1902300"/>
          </a:xfrm>
          <a:prstGeom prst="straightConnector1">
            <a:avLst/>
          </a:prstGeom>
          <a:noFill/>
          <a:ln cap="flat" cmpd="sng" w="9525">
            <a:solidFill>
              <a:srgbClr val="FF0000"/>
            </a:solidFill>
            <a:prstDash val="solid"/>
            <a:round/>
            <a:headEnd len="med" w="med" type="none"/>
            <a:tailEnd len="med" w="med" type="none"/>
          </a:ln>
        </p:spPr>
      </p:cxnSp>
      <p:cxnSp>
        <p:nvCxnSpPr>
          <p:cNvPr id="292" name="Google Shape;292;p41"/>
          <p:cNvCxnSpPr/>
          <p:nvPr/>
        </p:nvCxnSpPr>
        <p:spPr>
          <a:xfrm flipH="1">
            <a:off x="4540000" y="3601475"/>
            <a:ext cx="253500" cy="248700"/>
          </a:xfrm>
          <a:prstGeom prst="straightConnector1">
            <a:avLst/>
          </a:prstGeom>
          <a:noFill/>
          <a:ln cap="flat" cmpd="sng" w="9525">
            <a:solidFill>
              <a:srgbClr val="FF0000"/>
            </a:solidFill>
            <a:prstDash val="solid"/>
            <a:round/>
            <a:headEnd len="med" w="med" type="none"/>
            <a:tailEnd len="med" w="med" type="none"/>
          </a:ln>
        </p:spPr>
      </p:cxnSp>
      <p:cxnSp>
        <p:nvCxnSpPr>
          <p:cNvPr id="293" name="Google Shape;293;p41"/>
          <p:cNvCxnSpPr/>
          <p:nvPr/>
        </p:nvCxnSpPr>
        <p:spPr>
          <a:xfrm>
            <a:off x="4534800" y="3606525"/>
            <a:ext cx="253500" cy="258600"/>
          </a:xfrm>
          <a:prstGeom prst="straightConnector1">
            <a:avLst/>
          </a:prstGeom>
          <a:noFill/>
          <a:ln cap="flat" cmpd="sng" w="9525">
            <a:solidFill>
              <a:srgbClr val="FF0000"/>
            </a:solidFill>
            <a:prstDash val="solid"/>
            <a:round/>
            <a:headEnd len="med" w="med" type="none"/>
            <a:tailEnd len="med" w="med" type="none"/>
          </a:ln>
        </p:spPr>
      </p:cxnSp>
      <p:cxnSp>
        <p:nvCxnSpPr>
          <p:cNvPr id="294" name="Google Shape;294;p41"/>
          <p:cNvCxnSpPr/>
          <p:nvPr/>
        </p:nvCxnSpPr>
        <p:spPr>
          <a:xfrm flipH="1">
            <a:off x="4529575" y="3221025"/>
            <a:ext cx="248700" cy="218100"/>
          </a:xfrm>
          <a:prstGeom prst="straightConnector1">
            <a:avLst/>
          </a:prstGeom>
          <a:noFill/>
          <a:ln cap="flat" cmpd="sng" w="9525">
            <a:solidFill>
              <a:srgbClr val="FF0000"/>
            </a:solidFill>
            <a:prstDash val="solid"/>
            <a:round/>
            <a:headEnd len="med" w="med" type="none"/>
            <a:tailEnd len="med" w="med" type="none"/>
          </a:ln>
        </p:spPr>
      </p:cxnSp>
      <p:cxnSp>
        <p:nvCxnSpPr>
          <p:cNvPr id="295" name="Google Shape;295;p41"/>
          <p:cNvCxnSpPr/>
          <p:nvPr/>
        </p:nvCxnSpPr>
        <p:spPr>
          <a:xfrm>
            <a:off x="4534800" y="3226100"/>
            <a:ext cx="243600" cy="228300"/>
          </a:xfrm>
          <a:prstGeom prst="straightConnector1">
            <a:avLst/>
          </a:prstGeom>
          <a:noFill/>
          <a:ln cap="flat" cmpd="sng" w="9525">
            <a:solidFill>
              <a:srgbClr val="FF0000"/>
            </a:solidFill>
            <a:prstDash val="solid"/>
            <a:round/>
            <a:headEnd len="med" w="med" type="none"/>
            <a:tailEnd len="med" w="med" type="none"/>
          </a:ln>
        </p:spPr>
      </p:cxnSp>
      <p:cxnSp>
        <p:nvCxnSpPr>
          <p:cNvPr id="296" name="Google Shape;296;p41"/>
          <p:cNvCxnSpPr/>
          <p:nvPr/>
        </p:nvCxnSpPr>
        <p:spPr>
          <a:xfrm flipH="1">
            <a:off x="4529825" y="2810150"/>
            <a:ext cx="258600" cy="233400"/>
          </a:xfrm>
          <a:prstGeom prst="straightConnector1">
            <a:avLst/>
          </a:prstGeom>
          <a:noFill/>
          <a:ln cap="flat" cmpd="sng" w="9525">
            <a:solidFill>
              <a:srgbClr val="FF0000"/>
            </a:solidFill>
            <a:prstDash val="solid"/>
            <a:round/>
            <a:headEnd len="med" w="med" type="none"/>
            <a:tailEnd len="med" w="med" type="none"/>
          </a:ln>
        </p:spPr>
      </p:cxnSp>
      <p:cxnSp>
        <p:nvCxnSpPr>
          <p:cNvPr id="297" name="Google Shape;297;p41"/>
          <p:cNvCxnSpPr/>
          <p:nvPr/>
        </p:nvCxnSpPr>
        <p:spPr>
          <a:xfrm>
            <a:off x="4534800" y="2794950"/>
            <a:ext cx="243600" cy="233400"/>
          </a:xfrm>
          <a:prstGeom prst="straightConnector1">
            <a:avLst/>
          </a:prstGeom>
          <a:noFill/>
          <a:ln cap="flat" cmpd="sng" w="9525">
            <a:solidFill>
              <a:srgbClr val="FF0000"/>
            </a:solidFill>
            <a:prstDash val="solid"/>
            <a:round/>
            <a:headEnd len="med" w="med" type="none"/>
            <a:tailEnd len="med" w="med" type="none"/>
          </a:ln>
        </p:spPr>
      </p:cxnSp>
      <p:cxnSp>
        <p:nvCxnSpPr>
          <p:cNvPr id="298" name="Google Shape;298;p41"/>
          <p:cNvCxnSpPr/>
          <p:nvPr/>
        </p:nvCxnSpPr>
        <p:spPr>
          <a:xfrm flipH="1">
            <a:off x="3991900" y="2044200"/>
            <a:ext cx="248700" cy="248700"/>
          </a:xfrm>
          <a:prstGeom prst="straightConnector1">
            <a:avLst/>
          </a:prstGeom>
          <a:noFill/>
          <a:ln cap="flat" cmpd="sng" w="9525">
            <a:solidFill>
              <a:srgbClr val="FF0000"/>
            </a:solidFill>
            <a:prstDash val="solid"/>
            <a:round/>
            <a:headEnd len="med" w="med" type="none"/>
            <a:tailEnd len="med" w="med" type="none"/>
          </a:ln>
        </p:spPr>
      </p:cxnSp>
      <p:cxnSp>
        <p:nvCxnSpPr>
          <p:cNvPr id="299" name="Google Shape;299;p41"/>
          <p:cNvCxnSpPr/>
          <p:nvPr/>
        </p:nvCxnSpPr>
        <p:spPr>
          <a:xfrm>
            <a:off x="3986975" y="2039150"/>
            <a:ext cx="258600" cy="253500"/>
          </a:xfrm>
          <a:prstGeom prst="straightConnector1">
            <a:avLst/>
          </a:prstGeom>
          <a:noFill/>
          <a:ln cap="flat" cmpd="sng" w="9525">
            <a:solidFill>
              <a:srgbClr val="FF0000"/>
            </a:solidFill>
            <a:prstDash val="solid"/>
            <a:round/>
            <a:headEnd len="med" w="med" type="none"/>
            <a:tailEnd len="med" w="med" type="none"/>
          </a:ln>
        </p:spPr>
      </p:cxnSp>
      <p:cxnSp>
        <p:nvCxnSpPr>
          <p:cNvPr id="300" name="Google Shape;300;p41"/>
          <p:cNvCxnSpPr/>
          <p:nvPr/>
        </p:nvCxnSpPr>
        <p:spPr>
          <a:xfrm>
            <a:off x="4428275" y="1602900"/>
            <a:ext cx="248700" cy="233400"/>
          </a:xfrm>
          <a:prstGeom prst="straightConnector1">
            <a:avLst/>
          </a:prstGeom>
          <a:noFill/>
          <a:ln cap="flat" cmpd="sng" w="9525">
            <a:solidFill>
              <a:srgbClr val="FF0000"/>
            </a:solidFill>
            <a:prstDash val="solid"/>
            <a:round/>
            <a:headEnd len="med" w="med" type="none"/>
            <a:tailEnd len="med" w="med" type="none"/>
          </a:ln>
        </p:spPr>
      </p:cxnSp>
      <p:cxnSp>
        <p:nvCxnSpPr>
          <p:cNvPr id="301" name="Google Shape;301;p41"/>
          <p:cNvCxnSpPr/>
          <p:nvPr/>
        </p:nvCxnSpPr>
        <p:spPr>
          <a:xfrm flipH="1" rot="10800000">
            <a:off x="4438425" y="1598000"/>
            <a:ext cx="233400" cy="243300"/>
          </a:xfrm>
          <a:prstGeom prst="straightConnector1">
            <a:avLst/>
          </a:prstGeom>
          <a:noFill/>
          <a:ln cap="flat" cmpd="sng" w="9525">
            <a:solidFill>
              <a:srgbClr val="FF0000"/>
            </a:solidFill>
            <a:prstDash val="solid"/>
            <a:round/>
            <a:headEnd len="med" w="med" type="none"/>
            <a:tailEnd len="med" w="med" type="none"/>
          </a:ln>
        </p:spPr>
      </p:cxnSp>
      <p:cxnSp>
        <p:nvCxnSpPr>
          <p:cNvPr id="302" name="Google Shape;302;p41"/>
          <p:cNvCxnSpPr/>
          <p:nvPr/>
        </p:nvCxnSpPr>
        <p:spPr>
          <a:xfrm flipH="1">
            <a:off x="4428400" y="2049275"/>
            <a:ext cx="253500" cy="238500"/>
          </a:xfrm>
          <a:prstGeom prst="straightConnector1">
            <a:avLst/>
          </a:prstGeom>
          <a:noFill/>
          <a:ln cap="flat" cmpd="sng" w="9525">
            <a:solidFill>
              <a:srgbClr val="FF0000"/>
            </a:solidFill>
            <a:prstDash val="solid"/>
            <a:round/>
            <a:headEnd len="med" w="med" type="none"/>
            <a:tailEnd len="med" w="med" type="none"/>
          </a:ln>
        </p:spPr>
      </p:cxnSp>
      <p:cxnSp>
        <p:nvCxnSpPr>
          <p:cNvPr id="303" name="Google Shape;303;p41"/>
          <p:cNvCxnSpPr/>
          <p:nvPr/>
        </p:nvCxnSpPr>
        <p:spPr>
          <a:xfrm>
            <a:off x="4423200" y="2044200"/>
            <a:ext cx="273900" cy="258600"/>
          </a:xfrm>
          <a:prstGeom prst="straightConnector1">
            <a:avLst/>
          </a:prstGeom>
          <a:noFill/>
          <a:ln cap="flat" cmpd="sng" w="9525">
            <a:solidFill>
              <a:srgbClr val="FF0000"/>
            </a:solidFill>
            <a:prstDash val="solid"/>
            <a:round/>
            <a:headEnd len="med" w="med" type="none"/>
            <a:tailEnd len="med" w="med" type="none"/>
          </a:ln>
        </p:spPr>
      </p:cxnSp>
      <p:cxnSp>
        <p:nvCxnSpPr>
          <p:cNvPr id="304" name="Google Shape;304;p41"/>
          <p:cNvCxnSpPr/>
          <p:nvPr/>
        </p:nvCxnSpPr>
        <p:spPr>
          <a:xfrm>
            <a:off x="4940600" y="2865950"/>
            <a:ext cx="243600" cy="248700"/>
          </a:xfrm>
          <a:prstGeom prst="straightConnector1">
            <a:avLst/>
          </a:prstGeom>
          <a:noFill/>
          <a:ln cap="flat" cmpd="sng" w="9525">
            <a:solidFill>
              <a:srgbClr val="FF0000"/>
            </a:solidFill>
            <a:prstDash val="solid"/>
            <a:round/>
            <a:headEnd len="med" w="med" type="none"/>
            <a:tailEnd len="med" w="med" type="none"/>
          </a:ln>
        </p:spPr>
      </p:cxnSp>
      <p:cxnSp>
        <p:nvCxnSpPr>
          <p:cNvPr id="305" name="Google Shape;305;p41"/>
          <p:cNvCxnSpPr/>
          <p:nvPr/>
        </p:nvCxnSpPr>
        <p:spPr>
          <a:xfrm flipH="1" rot="10800000">
            <a:off x="4940600" y="2870875"/>
            <a:ext cx="243600" cy="248700"/>
          </a:xfrm>
          <a:prstGeom prst="straightConnector1">
            <a:avLst/>
          </a:prstGeom>
          <a:noFill/>
          <a:ln cap="flat" cmpd="sng" w="9525">
            <a:solidFill>
              <a:srgbClr val="FF0000"/>
            </a:solidFill>
            <a:prstDash val="solid"/>
            <a:round/>
            <a:headEnd len="med" w="med" type="none"/>
            <a:tailEnd len="med" w="med" type="none"/>
          </a:ln>
        </p:spPr>
      </p:cxnSp>
      <p:cxnSp>
        <p:nvCxnSpPr>
          <p:cNvPr id="306" name="Google Shape;306;p41"/>
          <p:cNvCxnSpPr/>
          <p:nvPr/>
        </p:nvCxnSpPr>
        <p:spPr>
          <a:xfrm flipH="1" rot="10800000">
            <a:off x="4935525" y="2049175"/>
            <a:ext cx="243600" cy="243600"/>
          </a:xfrm>
          <a:prstGeom prst="straightConnector1">
            <a:avLst/>
          </a:prstGeom>
          <a:noFill/>
          <a:ln cap="flat" cmpd="sng" w="9525">
            <a:solidFill>
              <a:srgbClr val="FF0000"/>
            </a:solidFill>
            <a:prstDash val="solid"/>
            <a:round/>
            <a:headEnd len="med" w="med" type="none"/>
            <a:tailEnd len="med" w="med" type="none"/>
          </a:ln>
        </p:spPr>
      </p:cxnSp>
      <p:cxnSp>
        <p:nvCxnSpPr>
          <p:cNvPr id="307" name="Google Shape;307;p41"/>
          <p:cNvCxnSpPr/>
          <p:nvPr/>
        </p:nvCxnSpPr>
        <p:spPr>
          <a:xfrm>
            <a:off x="4940600" y="2044200"/>
            <a:ext cx="248700" cy="248700"/>
          </a:xfrm>
          <a:prstGeom prst="straightConnector1">
            <a:avLst/>
          </a:prstGeom>
          <a:noFill/>
          <a:ln cap="flat" cmpd="sng" w="9525">
            <a:solidFill>
              <a:srgbClr val="FF0000"/>
            </a:solidFill>
            <a:prstDash val="solid"/>
            <a:round/>
            <a:headEnd len="med" w="med" type="none"/>
            <a:tailEnd len="med" w="med" type="none"/>
          </a:ln>
        </p:spPr>
      </p:cxnSp>
      <p:cxnSp>
        <p:nvCxnSpPr>
          <p:cNvPr id="308" name="Google Shape;308;p41"/>
          <p:cNvCxnSpPr/>
          <p:nvPr/>
        </p:nvCxnSpPr>
        <p:spPr>
          <a:xfrm flipH="1" rot="10800000">
            <a:off x="4935525" y="1597675"/>
            <a:ext cx="253500" cy="248700"/>
          </a:xfrm>
          <a:prstGeom prst="straightConnector1">
            <a:avLst/>
          </a:prstGeom>
          <a:noFill/>
          <a:ln cap="flat" cmpd="sng" w="9525">
            <a:solidFill>
              <a:srgbClr val="FF0000"/>
            </a:solidFill>
            <a:prstDash val="solid"/>
            <a:round/>
            <a:headEnd len="med" w="med" type="none"/>
            <a:tailEnd len="med" w="med" type="none"/>
          </a:ln>
        </p:spPr>
      </p:cxnSp>
      <p:cxnSp>
        <p:nvCxnSpPr>
          <p:cNvPr id="309" name="Google Shape;309;p41"/>
          <p:cNvCxnSpPr/>
          <p:nvPr/>
        </p:nvCxnSpPr>
        <p:spPr>
          <a:xfrm>
            <a:off x="4930450" y="1597825"/>
            <a:ext cx="253500" cy="253500"/>
          </a:xfrm>
          <a:prstGeom prst="straightConnector1">
            <a:avLst/>
          </a:prstGeom>
          <a:noFill/>
          <a:ln cap="flat" cmpd="sng" w="9525">
            <a:solidFill>
              <a:srgbClr val="FF0000"/>
            </a:solidFill>
            <a:prstDash val="solid"/>
            <a:round/>
            <a:headEnd len="med" w="med" type="none"/>
            <a:tailEnd len="med" w="med" type="none"/>
          </a:ln>
        </p:spPr>
      </p:cxnSp>
      <p:cxnSp>
        <p:nvCxnSpPr>
          <p:cNvPr id="310" name="Google Shape;310;p41"/>
          <p:cNvCxnSpPr/>
          <p:nvPr/>
        </p:nvCxnSpPr>
        <p:spPr>
          <a:xfrm>
            <a:off x="5321025" y="1597825"/>
            <a:ext cx="253500" cy="248700"/>
          </a:xfrm>
          <a:prstGeom prst="straightConnector1">
            <a:avLst/>
          </a:prstGeom>
          <a:noFill/>
          <a:ln cap="flat" cmpd="sng" w="9525">
            <a:solidFill>
              <a:srgbClr val="FF0000"/>
            </a:solidFill>
            <a:prstDash val="solid"/>
            <a:round/>
            <a:headEnd len="med" w="med" type="none"/>
            <a:tailEnd len="med" w="med" type="none"/>
          </a:ln>
        </p:spPr>
      </p:cxnSp>
      <p:cxnSp>
        <p:nvCxnSpPr>
          <p:cNvPr id="311" name="Google Shape;311;p41"/>
          <p:cNvCxnSpPr/>
          <p:nvPr/>
        </p:nvCxnSpPr>
        <p:spPr>
          <a:xfrm flipH="1" rot="10800000">
            <a:off x="5310900" y="1597950"/>
            <a:ext cx="238500" cy="253500"/>
          </a:xfrm>
          <a:prstGeom prst="straightConnector1">
            <a:avLst/>
          </a:prstGeom>
          <a:noFill/>
          <a:ln cap="flat" cmpd="sng" w="9525">
            <a:solidFill>
              <a:srgbClr val="FF0000"/>
            </a:solidFill>
            <a:prstDash val="solid"/>
            <a:round/>
            <a:headEnd len="med" w="med" type="none"/>
            <a:tailEnd len="med" w="med" type="none"/>
          </a:ln>
        </p:spPr>
      </p:cxnSp>
      <p:cxnSp>
        <p:nvCxnSpPr>
          <p:cNvPr id="312" name="Google Shape;312;p41"/>
          <p:cNvCxnSpPr/>
          <p:nvPr/>
        </p:nvCxnSpPr>
        <p:spPr>
          <a:xfrm>
            <a:off x="5326100" y="2044200"/>
            <a:ext cx="248700" cy="238500"/>
          </a:xfrm>
          <a:prstGeom prst="straightConnector1">
            <a:avLst/>
          </a:prstGeom>
          <a:noFill/>
          <a:ln cap="flat" cmpd="sng" w="9525">
            <a:solidFill>
              <a:srgbClr val="FF0000"/>
            </a:solidFill>
            <a:prstDash val="solid"/>
            <a:round/>
            <a:headEnd len="med" w="med" type="none"/>
            <a:tailEnd len="med" w="med" type="none"/>
          </a:ln>
        </p:spPr>
      </p:cxnSp>
      <p:cxnSp>
        <p:nvCxnSpPr>
          <p:cNvPr id="313" name="Google Shape;313;p41"/>
          <p:cNvCxnSpPr/>
          <p:nvPr/>
        </p:nvCxnSpPr>
        <p:spPr>
          <a:xfrm flipH="1" rot="10800000">
            <a:off x="5315975" y="2039275"/>
            <a:ext cx="253500" cy="253500"/>
          </a:xfrm>
          <a:prstGeom prst="straightConnector1">
            <a:avLst/>
          </a:prstGeom>
          <a:noFill/>
          <a:ln cap="flat" cmpd="sng" w="9525">
            <a:solidFill>
              <a:srgbClr val="FF0000"/>
            </a:solidFill>
            <a:prstDash val="solid"/>
            <a:round/>
            <a:headEnd len="med" w="med" type="none"/>
            <a:tailEnd len="med" w="med" type="none"/>
          </a:ln>
        </p:spPr>
      </p:cxnSp>
      <p:cxnSp>
        <p:nvCxnSpPr>
          <p:cNvPr id="314" name="Google Shape;314;p41"/>
          <p:cNvCxnSpPr/>
          <p:nvPr/>
        </p:nvCxnSpPr>
        <p:spPr>
          <a:xfrm flipH="1" rot="10800000">
            <a:off x="5315975" y="2475475"/>
            <a:ext cx="248700" cy="258600"/>
          </a:xfrm>
          <a:prstGeom prst="straightConnector1">
            <a:avLst/>
          </a:prstGeom>
          <a:noFill/>
          <a:ln cap="flat" cmpd="sng" w="9525">
            <a:solidFill>
              <a:srgbClr val="FF0000"/>
            </a:solidFill>
            <a:prstDash val="solid"/>
            <a:round/>
            <a:headEnd len="med" w="med" type="none"/>
            <a:tailEnd len="med" w="med" type="none"/>
          </a:ln>
        </p:spPr>
      </p:cxnSp>
      <p:cxnSp>
        <p:nvCxnSpPr>
          <p:cNvPr id="315" name="Google Shape;315;p41"/>
          <p:cNvCxnSpPr/>
          <p:nvPr/>
        </p:nvCxnSpPr>
        <p:spPr>
          <a:xfrm>
            <a:off x="5326100" y="2485525"/>
            <a:ext cx="238500" cy="243600"/>
          </a:xfrm>
          <a:prstGeom prst="straightConnector1">
            <a:avLst/>
          </a:prstGeom>
          <a:noFill/>
          <a:ln cap="flat" cmpd="sng" w="9525">
            <a:solidFill>
              <a:srgbClr val="FF0000"/>
            </a:solidFill>
            <a:prstDash val="solid"/>
            <a:round/>
            <a:headEnd len="med" w="med" type="none"/>
            <a:tailEnd len="med" w="med" type="none"/>
          </a:ln>
        </p:spPr>
      </p:cxnSp>
      <p:cxnSp>
        <p:nvCxnSpPr>
          <p:cNvPr id="316" name="Google Shape;316;p41"/>
          <p:cNvCxnSpPr/>
          <p:nvPr/>
        </p:nvCxnSpPr>
        <p:spPr>
          <a:xfrm>
            <a:off x="5321025" y="2865950"/>
            <a:ext cx="243600" cy="243600"/>
          </a:xfrm>
          <a:prstGeom prst="straightConnector1">
            <a:avLst/>
          </a:prstGeom>
          <a:noFill/>
          <a:ln cap="flat" cmpd="sng" w="9525">
            <a:solidFill>
              <a:srgbClr val="FF0000"/>
            </a:solidFill>
            <a:prstDash val="solid"/>
            <a:round/>
            <a:headEnd len="med" w="med" type="none"/>
            <a:tailEnd len="med" w="med" type="none"/>
          </a:ln>
        </p:spPr>
      </p:cxnSp>
      <p:cxnSp>
        <p:nvCxnSpPr>
          <p:cNvPr id="317" name="Google Shape;317;p41"/>
          <p:cNvCxnSpPr/>
          <p:nvPr/>
        </p:nvCxnSpPr>
        <p:spPr>
          <a:xfrm flipH="1" rot="10800000">
            <a:off x="5321025" y="2865825"/>
            <a:ext cx="253500" cy="243600"/>
          </a:xfrm>
          <a:prstGeom prst="straightConnector1">
            <a:avLst/>
          </a:prstGeom>
          <a:noFill/>
          <a:ln cap="flat" cmpd="sng" w="9525">
            <a:solidFill>
              <a:srgbClr val="FF0000"/>
            </a:solidFill>
            <a:prstDash val="solid"/>
            <a:round/>
            <a:headEnd len="med" w="med" type="none"/>
            <a:tailEnd len="med" w="med" type="none"/>
          </a:ln>
        </p:spPr>
      </p:cxnSp>
      <p:cxnSp>
        <p:nvCxnSpPr>
          <p:cNvPr id="318" name="Google Shape;318;p41"/>
          <p:cNvCxnSpPr/>
          <p:nvPr/>
        </p:nvCxnSpPr>
        <p:spPr>
          <a:xfrm flipH="1" rot="10800000">
            <a:off x="5321025" y="3241450"/>
            <a:ext cx="238500" cy="253500"/>
          </a:xfrm>
          <a:prstGeom prst="straightConnector1">
            <a:avLst/>
          </a:prstGeom>
          <a:noFill/>
          <a:ln cap="flat" cmpd="sng" w="9525">
            <a:solidFill>
              <a:srgbClr val="FF0000"/>
            </a:solidFill>
            <a:prstDash val="solid"/>
            <a:round/>
            <a:headEnd len="med" w="med" type="none"/>
            <a:tailEnd len="med" w="med" type="none"/>
          </a:ln>
        </p:spPr>
      </p:cxnSp>
      <p:cxnSp>
        <p:nvCxnSpPr>
          <p:cNvPr id="319" name="Google Shape;319;p41"/>
          <p:cNvCxnSpPr/>
          <p:nvPr/>
        </p:nvCxnSpPr>
        <p:spPr>
          <a:xfrm>
            <a:off x="5321025" y="3246400"/>
            <a:ext cx="238500" cy="243600"/>
          </a:xfrm>
          <a:prstGeom prst="straightConnector1">
            <a:avLst/>
          </a:prstGeom>
          <a:noFill/>
          <a:ln cap="flat" cmpd="sng" w="9525">
            <a:solidFill>
              <a:srgbClr val="FF0000"/>
            </a:solidFill>
            <a:prstDash val="solid"/>
            <a:round/>
            <a:headEnd len="med" w="med" type="none"/>
            <a:tailEnd len="med" w="med" type="none"/>
          </a:ln>
        </p:spPr>
      </p:cxnSp>
      <p:cxnSp>
        <p:nvCxnSpPr>
          <p:cNvPr id="320" name="Google Shape;320;p41"/>
          <p:cNvCxnSpPr/>
          <p:nvPr/>
        </p:nvCxnSpPr>
        <p:spPr>
          <a:xfrm flipH="1" rot="10800000">
            <a:off x="5315975" y="3626700"/>
            <a:ext cx="243600" cy="243600"/>
          </a:xfrm>
          <a:prstGeom prst="straightConnector1">
            <a:avLst/>
          </a:prstGeom>
          <a:noFill/>
          <a:ln cap="flat" cmpd="sng" w="9525">
            <a:solidFill>
              <a:srgbClr val="FF0000"/>
            </a:solidFill>
            <a:prstDash val="solid"/>
            <a:round/>
            <a:headEnd len="med" w="med" type="none"/>
            <a:tailEnd len="med" w="med" type="none"/>
          </a:ln>
        </p:spPr>
      </p:cxnSp>
      <p:cxnSp>
        <p:nvCxnSpPr>
          <p:cNvPr id="321" name="Google Shape;321;p41"/>
          <p:cNvCxnSpPr/>
          <p:nvPr/>
        </p:nvCxnSpPr>
        <p:spPr>
          <a:xfrm>
            <a:off x="5315975" y="3626825"/>
            <a:ext cx="248700" cy="238500"/>
          </a:xfrm>
          <a:prstGeom prst="straightConnector1">
            <a:avLst/>
          </a:prstGeom>
          <a:noFill/>
          <a:ln cap="flat" cmpd="sng" w="9525">
            <a:solidFill>
              <a:srgbClr val="FF0000"/>
            </a:solidFill>
            <a:prstDash val="solid"/>
            <a:round/>
            <a:headEnd len="med" w="med" type="none"/>
            <a:tailEnd len="med" w="med" type="none"/>
          </a:ln>
        </p:spPr>
      </p:cxnSp>
      <p:cxnSp>
        <p:nvCxnSpPr>
          <p:cNvPr id="322" name="Google Shape;322;p41"/>
          <p:cNvCxnSpPr/>
          <p:nvPr/>
        </p:nvCxnSpPr>
        <p:spPr>
          <a:xfrm>
            <a:off x="5321025" y="4007275"/>
            <a:ext cx="238500" cy="243600"/>
          </a:xfrm>
          <a:prstGeom prst="straightConnector1">
            <a:avLst/>
          </a:prstGeom>
          <a:noFill/>
          <a:ln cap="flat" cmpd="sng" w="9525">
            <a:solidFill>
              <a:srgbClr val="FF0000"/>
            </a:solidFill>
            <a:prstDash val="solid"/>
            <a:round/>
            <a:headEnd len="med" w="med" type="none"/>
            <a:tailEnd len="med" w="med" type="none"/>
          </a:ln>
        </p:spPr>
      </p:cxnSp>
      <p:cxnSp>
        <p:nvCxnSpPr>
          <p:cNvPr id="323" name="Google Shape;323;p41"/>
          <p:cNvCxnSpPr/>
          <p:nvPr/>
        </p:nvCxnSpPr>
        <p:spPr>
          <a:xfrm flipH="1" rot="10800000">
            <a:off x="5305825" y="4007150"/>
            <a:ext cx="248700" cy="243600"/>
          </a:xfrm>
          <a:prstGeom prst="straightConnector1">
            <a:avLst/>
          </a:prstGeom>
          <a:noFill/>
          <a:ln cap="flat" cmpd="sng" w="9525">
            <a:solidFill>
              <a:srgbClr val="FF0000"/>
            </a:solidFill>
            <a:prstDash val="solid"/>
            <a:round/>
            <a:headEnd len="med" w="med" type="none"/>
            <a:tailEnd len="med" w="med" type="none"/>
          </a:ln>
        </p:spPr>
      </p:cxnSp>
      <p:cxnSp>
        <p:nvCxnSpPr>
          <p:cNvPr id="324" name="Google Shape;324;p41"/>
          <p:cNvCxnSpPr/>
          <p:nvPr/>
        </p:nvCxnSpPr>
        <p:spPr>
          <a:xfrm flipH="1" rot="10800000">
            <a:off x="4940600" y="4377625"/>
            <a:ext cx="243600" cy="263700"/>
          </a:xfrm>
          <a:prstGeom prst="straightConnector1">
            <a:avLst/>
          </a:prstGeom>
          <a:noFill/>
          <a:ln cap="flat" cmpd="sng" w="9525">
            <a:solidFill>
              <a:srgbClr val="FF0000"/>
            </a:solidFill>
            <a:prstDash val="solid"/>
            <a:round/>
            <a:headEnd len="med" w="med" type="none"/>
            <a:tailEnd len="med" w="med" type="none"/>
          </a:ln>
        </p:spPr>
      </p:cxnSp>
      <p:cxnSp>
        <p:nvCxnSpPr>
          <p:cNvPr id="325" name="Google Shape;325;p41"/>
          <p:cNvCxnSpPr/>
          <p:nvPr/>
        </p:nvCxnSpPr>
        <p:spPr>
          <a:xfrm>
            <a:off x="4940600" y="4387700"/>
            <a:ext cx="243600" cy="238500"/>
          </a:xfrm>
          <a:prstGeom prst="straightConnector1">
            <a:avLst/>
          </a:prstGeom>
          <a:noFill/>
          <a:ln cap="flat" cmpd="sng" w="9525">
            <a:solidFill>
              <a:srgbClr val="FF0000"/>
            </a:solidFill>
            <a:prstDash val="solid"/>
            <a:round/>
            <a:headEnd len="med" w="med" type="none"/>
            <a:tailEnd len="med" w="med" type="none"/>
          </a:ln>
        </p:spPr>
      </p:cxnSp>
      <p:cxnSp>
        <p:nvCxnSpPr>
          <p:cNvPr id="326" name="Google Shape;326;p41"/>
          <p:cNvCxnSpPr/>
          <p:nvPr/>
        </p:nvCxnSpPr>
        <p:spPr>
          <a:xfrm flipH="1" rot="10800000">
            <a:off x="5321025" y="4377650"/>
            <a:ext cx="243600" cy="258600"/>
          </a:xfrm>
          <a:prstGeom prst="straightConnector1">
            <a:avLst/>
          </a:prstGeom>
          <a:noFill/>
          <a:ln cap="flat" cmpd="sng" w="9525">
            <a:solidFill>
              <a:srgbClr val="FF0000"/>
            </a:solidFill>
            <a:prstDash val="solid"/>
            <a:round/>
            <a:headEnd len="med" w="med" type="none"/>
            <a:tailEnd len="med" w="med" type="none"/>
          </a:ln>
        </p:spPr>
      </p:cxnSp>
      <p:cxnSp>
        <p:nvCxnSpPr>
          <p:cNvPr id="327" name="Google Shape;327;p41"/>
          <p:cNvCxnSpPr/>
          <p:nvPr/>
        </p:nvCxnSpPr>
        <p:spPr>
          <a:xfrm>
            <a:off x="5321025" y="4387700"/>
            <a:ext cx="253500" cy="243600"/>
          </a:xfrm>
          <a:prstGeom prst="straightConnector1">
            <a:avLst/>
          </a:prstGeom>
          <a:noFill/>
          <a:ln cap="flat" cmpd="sng" w="9525">
            <a:solidFill>
              <a:srgbClr val="FF0000"/>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Individual</a:t>
            </a:r>
            <a:r>
              <a:rPr b="1" lang="en">
                <a:solidFill>
                  <a:schemeClr val="lt1"/>
                </a:solidFill>
              </a:rPr>
              <a:t> and Team Vision:</a:t>
            </a:r>
            <a:endParaRPr b="1">
              <a:solidFill>
                <a:schemeClr val="lt1"/>
              </a:solidFill>
            </a:endParaRPr>
          </a:p>
        </p:txBody>
      </p:sp>
      <p:sp>
        <p:nvSpPr>
          <p:cNvPr id="81" name="Google Shape;81;p15"/>
          <p:cNvSpPr txBox="1"/>
          <p:nvPr>
            <p:ph idx="1" type="body"/>
          </p:nvPr>
        </p:nvSpPr>
        <p:spPr>
          <a:xfrm>
            <a:off x="311700" y="1152475"/>
            <a:ext cx="8377800" cy="3456600"/>
          </a:xfrm>
          <a:prstGeom prst="rect">
            <a:avLst/>
          </a:prstGeom>
        </p:spPr>
        <p:txBody>
          <a:bodyPr anchorCtr="0" anchor="t" bIns="91425" lIns="91425" spcFirstLastPara="1" rIns="91425" wrap="square" tIns="91425">
            <a:normAutofit fontScale="85000" lnSpcReduction="20000"/>
          </a:bodyPr>
          <a:lstStyle/>
          <a:p>
            <a:pPr indent="-341947" lvl="0" marL="457200" rtl="0" algn="l">
              <a:lnSpc>
                <a:spcPct val="100000"/>
              </a:lnSpc>
              <a:spcBef>
                <a:spcPts val="0"/>
              </a:spcBef>
              <a:spcAft>
                <a:spcPts val="0"/>
              </a:spcAft>
              <a:buClr>
                <a:srgbClr val="F3F3F3"/>
              </a:buClr>
              <a:buSzPct val="100000"/>
              <a:buChar char="●"/>
            </a:pPr>
            <a:r>
              <a:rPr lang="en" sz="2100">
                <a:solidFill>
                  <a:srgbClr val="F3F3F3"/>
                </a:solidFill>
              </a:rPr>
              <a:t>Planned: Design breakout PCB for MicroZed 7010 SoM, and attempt layout for final time card product. Furnish DPPL MATLAB model including </a:t>
            </a:r>
            <a:r>
              <a:rPr lang="en" sz="2100">
                <a:solidFill>
                  <a:srgbClr val="F3F3F3"/>
                </a:solidFill>
              </a:rPr>
              <a:t>additional</a:t>
            </a:r>
            <a:r>
              <a:rPr lang="en" sz="2100">
                <a:solidFill>
                  <a:srgbClr val="F3F3F3"/>
                </a:solidFill>
              </a:rPr>
              <a:t> </a:t>
            </a:r>
            <a:r>
              <a:rPr lang="en" sz="2100">
                <a:solidFill>
                  <a:srgbClr val="F3F3F3"/>
                </a:solidFill>
              </a:rPr>
              <a:t>environmental</a:t>
            </a:r>
            <a:r>
              <a:rPr lang="en" sz="2100">
                <a:solidFill>
                  <a:srgbClr val="F3F3F3"/>
                </a:solidFill>
              </a:rPr>
              <a:t>, clock aging, and supply stability characteristics. Furnish and assemble the Raspberry Pi GNSS testbench. Within any spare time the Open Compute Time Card design was to be </a:t>
            </a:r>
            <a:r>
              <a:rPr lang="en" sz="2100">
                <a:solidFill>
                  <a:srgbClr val="F3F3F3"/>
                </a:solidFill>
              </a:rPr>
              <a:t>analysed</a:t>
            </a:r>
            <a:r>
              <a:rPr lang="en" sz="2100">
                <a:solidFill>
                  <a:srgbClr val="F3F3F3"/>
                </a:solidFill>
              </a:rPr>
              <a:t> further to </a:t>
            </a:r>
            <a:r>
              <a:rPr lang="en" sz="2100">
                <a:solidFill>
                  <a:srgbClr val="F3F3F3"/>
                </a:solidFill>
              </a:rPr>
              <a:t>reuse</a:t>
            </a:r>
            <a:r>
              <a:rPr lang="en" sz="2100">
                <a:solidFill>
                  <a:srgbClr val="F3F3F3"/>
                </a:solidFill>
              </a:rPr>
              <a:t> or </a:t>
            </a:r>
            <a:r>
              <a:rPr lang="en" sz="2100">
                <a:solidFill>
                  <a:srgbClr val="F3F3F3"/>
                </a:solidFill>
              </a:rPr>
              <a:t>repurpose</a:t>
            </a:r>
            <a:r>
              <a:rPr lang="en" sz="2100">
                <a:solidFill>
                  <a:srgbClr val="F3F3F3"/>
                </a:solidFill>
              </a:rPr>
              <a:t> design elements. </a:t>
            </a:r>
            <a:endParaRPr sz="2100">
              <a:solidFill>
                <a:srgbClr val="F3F3F3"/>
              </a:solidFill>
            </a:endParaRPr>
          </a:p>
          <a:p>
            <a:pPr indent="0" lvl="0" marL="0" rtl="0" algn="l">
              <a:lnSpc>
                <a:spcPct val="100000"/>
              </a:lnSpc>
              <a:spcBef>
                <a:spcPts val="0"/>
              </a:spcBef>
              <a:spcAft>
                <a:spcPts val="0"/>
              </a:spcAft>
              <a:buNone/>
            </a:pPr>
            <a:r>
              <a:t/>
            </a:r>
            <a:endParaRPr sz="2100">
              <a:solidFill>
                <a:srgbClr val="F3F3F3"/>
              </a:solidFill>
            </a:endParaRPr>
          </a:p>
          <a:p>
            <a:pPr indent="-341947" lvl="0" marL="457200" rtl="0" algn="l">
              <a:lnSpc>
                <a:spcPct val="100000"/>
              </a:lnSpc>
              <a:spcBef>
                <a:spcPts val="0"/>
              </a:spcBef>
              <a:spcAft>
                <a:spcPts val="0"/>
              </a:spcAft>
              <a:buClr>
                <a:srgbClr val="F3F3F3"/>
              </a:buClr>
              <a:buSzPct val="100000"/>
              <a:buChar char="●"/>
            </a:pPr>
            <a:r>
              <a:rPr lang="en" sz="2100">
                <a:solidFill>
                  <a:srgbClr val="F3F3F3"/>
                </a:solidFill>
              </a:rPr>
              <a:t>Accomplished: The development breakout board for the MicroZed 7010 SoM was developed. The overall timecard PCB design was started with many elements still needing some time. Upon discussion both existing and future designs should be reviewed by a qualified individual (Professor Carlos Barrios). The Raspberry Pi GNSS testbench was partially assembled, due to MSD ordering issues. The MATLAB (Simulink) DPPL simulations encompassed the main erroneous characteristics. The 3d models of the current state of the timecard were generated</a:t>
            </a:r>
            <a:endParaRPr sz="2100">
              <a:solidFill>
                <a:srgbClr val="F3F3F3"/>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solidFill>
                  <a:schemeClr val="lt1"/>
                </a:solidFill>
              </a:rPr>
              <a:t>Feasibility - IPs from Meta</a:t>
            </a:r>
            <a:endParaRPr/>
          </a:p>
        </p:txBody>
      </p:sp>
      <p:sp>
        <p:nvSpPr>
          <p:cNvPr id="333" name="Google Shape;333;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b="1" lang="en" sz="1500">
                <a:solidFill>
                  <a:schemeClr val="lt1"/>
                </a:solidFill>
              </a:rPr>
              <a:t>Clock Detector</a:t>
            </a:r>
            <a:endParaRPr b="1" sz="1500">
              <a:solidFill>
                <a:schemeClr val="lt1"/>
              </a:solidFill>
            </a:endParaRPr>
          </a:p>
          <a:p>
            <a:pPr indent="-323850" lvl="0" marL="457200" rtl="0" algn="l">
              <a:lnSpc>
                <a:spcPct val="100000"/>
              </a:lnSpc>
              <a:spcBef>
                <a:spcPts val="0"/>
              </a:spcBef>
              <a:spcAft>
                <a:spcPts val="0"/>
              </a:spcAft>
              <a:buClr>
                <a:schemeClr val="lt1"/>
              </a:buClr>
              <a:buSzPts val="1500"/>
              <a:buChar char="●"/>
            </a:pPr>
            <a:r>
              <a:rPr b="1" lang="en" sz="1500">
                <a:solidFill>
                  <a:schemeClr val="lt1"/>
                </a:solidFill>
              </a:rPr>
              <a:t>Detects the available clock sources and selects which to use.</a:t>
            </a:r>
            <a:endParaRPr b="1" sz="1500">
              <a:solidFill>
                <a:schemeClr val="lt1"/>
              </a:solidFill>
            </a:endParaRPr>
          </a:p>
          <a:p>
            <a:pPr indent="-323850" lvl="0" marL="457200" rtl="0" algn="l">
              <a:lnSpc>
                <a:spcPct val="100000"/>
              </a:lnSpc>
              <a:spcBef>
                <a:spcPts val="0"/>
              </a:spcBef>
              <a:spcAft>
                <a:spcPts val="0"/>
              </a:spcAft>
              <a:buClr>
                <a:schemeClr val="lt1"/>
              </a:buClr>
              <a:buSzPts val="1500"/>
              <a:buChar char="●"/>
            </a:pPr>
            <a:r>
              <a:rPr b="1" lang="en" sz="1500">
                <a:solidFill>
                  <a:schemeClr val="lt1"/>
                </a:solidFill>
              </a:rPr>
              <a:t>Selects a clock based on priority.</a:t>
            </a:r>
            <a:endParaRPr b="1" sz="1500">
              <a:solidFill>
                <a:schemeClr val="lt1"/>
              </a:solidFill>
            </a:endParaRPr>
          </a:p>
          <a:p>
            <a:pPr indent="0" lvl="0" marL="457200" rtl="0" algn="l">
              <a:lnSpc>
                <a:spcPct val="100000"/>
              </a:lnSpc>
              <a:spcBef>
                <a:spcPts val="0"/>
              </a:spcBef>
              <a:spcAft>
                <a:spcPts val="0"/>
              </a:spcAft>
              <a:buNone/>
            </a:pPr>
            <a:r>
              <a:t/>
            </a:r>
            <a:endParaRPr b="1" sz="1500">
              <a:solidFill>
                <a:schemeClr val="lt1"/>
              </a:solidFill>
            </a:endParaRPr>
          </a:p>
          <a:p>
            <a:pPr indent="0" lvl="0" marL="457200" rtl="0" algn="l">
              <a:lnSpc>
                <a:spcPct val="100000"/>
              </a:lnSpc>
              <a:spcBef>
                <a:spcPts val="0"/>
              </a:spcBef>
              <a:spcAft>
                <a:spcPts val="0"/>
              </a:spcAft>
              <a:buNone/>
            </a:pPr>
            <a:r>
              <a:t/>
            </a:r>
            <a:endParaRPr b="1" sz="1500">
              <a:solidFill>
                <a:schemeClr val="lt1"/>
              </a:solidFill>
            </a:endParaRPr>
          </a:p>
          <a:p>
            <a:pPr indent="0" lvl="0" marL="0" rtl="0" algn="l">
              <a:lnSpc>
                <a:spcPct val="100000"/>
              </a:lnSpc>
              <a:spcBef>
                <a:spcPts val="0"/>
              </a:spcBef>
              <a:spcAft>
                <a:spcPts val="0"/>
              </a:spcAft>
              <a:buNone/>
            </a:pPr>
            <a:r>
              <a:rPr b="1" lang="en" sz="1500">
                <a:solidFill>
                  <a:schemeClr val="lt1"/>
                </a:solidFill>
              </a:rPr>
              <a:t>Pulse per second (PPS) Slave</a:t>
            </a:r>
            <a:endParaRPr b="1" sz="1500">
              <a:solidFill>
                <a:schemeClr val="lt1"/>
              </a:solidFill>
            </a:endParaRPr>
          </a:p>
          <a:p>
            <a:pPr indent="-323850" lvl="0" marL="457200" rtl="0" algn="l">
              <a:lnSpc>
                <a:spcPct val="100000"/>
              </a:lnSpc>
              <a:spcBef>
                <a:spcPts val="0"/>
              </a:spcBef>
              <a:spcAft>
                <a:spcPts val="0"/>
              </a:spcAft>
              <a:buClr>
                <a:schemeClr val="lt1"/>
              </a:buClr>
              <a:buSzPts val="1500"/>
              <a:buChar char="●"/>
            </a:pPr>
            <a:r>
              <a:rPr b="1" lang="en" sz="1500">
                <a:solidFill>
                  <a:schemeClr val="lt1"/>
                </a:solidFill>
              </a:rPr>
              <a:t>Calculates the offset and </a:t>
            </a:r>
            <a:r>
              <a:rPr b="1" lang="en" sz="1500">
                <a:solidFill>
                  <a:schemeClr val="lt1"/>
                </a:solidFill>
              </a:rPr>
              <a:t>drift</a:t>
            </a:r>
            <a:r>
              <a:rPr b="1" lang="en" sz="1500">
                <a:solidFill>
                  <a:schemeClr val="lt1"/>
                </a:solidFill>
              </a:rPr>
              <a:t> corrections to synchronize the local clock to a PPS signal.</a:t>
            </a:r>
            <a:endParaRPr b="1" sz="1500">
              <a:solidFill>
                <a:schemeClr val="lt1"/>
              </a:solidFill>
            </a:endParaRPr>
          </a:p>
          <a:p>
            <a:pPr indent="0" lvl="0" marL="457200" rtl="0" algn="l">
              <a:lnSpc>
                <a:spcPct val="100000"/>
              </a:lnSpc>
              <a:spcBef>
                <a:spcPts val="0"/>
              </a:spcBef>
              <a:spcAft>
                <a:spcPts val="0"/>
              </a:spcAft>
              <a:buNone/>
            </a:pPr>
            <a:r>
              <a:t/>
            </a:r>
            <a:endParaRPr b="1" sz="1500">
              <a:solidFill>
                <a:schemeClr val="lt1"/>
              </a:solidFill>
            </a:endParaRPr>
          </a:p>
          <a:p>
            <a:pPr indent="0" lvl="0" marL="457200" rtl="0" algn="l">
              <a:lnSpc>
                <a:spcPct val="100000"/>
              </a:lnSpc>
              <a:spcBef>
                <a:spcPts val="0"/>
              </a:spcBef>
              <a:spcAft>
                <a:spcPts val="0"/>
              </a:spcAft>
              <a:buNone/>
            </a:pPr>
            <a:r>
              <a:t/>
            </a:r>
            <a:endParaRPr b="1" sz="1500">
              <a:solidFill>
                <a:schemeClr val="lt1"/>
              </a:solidFill>
            </a:endParaRPr>
          </a:p>
          <a:p>
            <a:pPr indent="0" lvl="0" marL="0" rtl="0" algn="l">
              <a:lnSpc>
                <a:spcPct val="100000"/>
              </a:lnSpc>
              <a:spcBef>
                <a:spcPts val="0"/>
              </a:spcBef>
              <a:spcAft>
                <a:spcPts val="0"/>
              </a:spcAft>
              <a:buNone/>
            </a:pPr>
            <a:r>
              <a:rPr b="1" lang="en" sz="1500">
                <a:solidFill>
                  <a:schemeClr val="lt1"/>
                </a:solidFill>
              </a:rPr>
              <a:t>Adjustable Clock</a:t>
            </a:r>
            <a:endParaRPr b="1" sz="1500">
              <a:solidFill>
                <a:schemeClr val="lt1"/>
              </a:solidFill>
            </a:endParaRPr>
          </a:p>
          <a:p>
            <a:pPr indent="-323850" lvl="0" marL="457200" rtl="0" algn="l">
              <a:lnSpc>
                <a:spcPct val="100000"/>
              </a:lnSpc>
              <a:spcBef>
                <a:spcPts val="0"/>
              </a:spcBef>
              <a:spcAft>
                <a:spcPts val="0"/>
              </a:spcAft>
              <a:buClr>
                <a:schemeClr val="lt1"/>
              </a:buClr>
              <a:buSzPts val="1500"/>
              <a:buChar char="●"/>
            </a:pPr>
            <a:r>
              <a:rPr b="1" lang="en" sz="1500">
                <a:solidFill>
                  <a:schemeClr val="lt1"/>
                </a:solidFill>
              </a:rPr>
              <a:t>Handles time sets, offset (phase), and drift (frequency) adjustments from up to 5 sources.</a:t>
            </a:r>
            <a:endParaRPr b="1" sz="1500">
              <a:solidFill>
                <a:schemeClr val="lt1"/>
              </a:solidFill>
            </a:endParaRPr>
          </a:p>
          <a:p>
            <a:pPr indent="-323850" lvl="0" marL="457200" rtl="0" algn="l">
              <a:lnSpc>
                <a:spcPct val="100000"/>
              </a:lnSpc>
              <a:spcBef>
                <a:spcPts val="0"/>
              </a:spcBef>
              <a:spcAft>
                <a:spcPts val="0"/>
              </a:spcAft>
              <a:buClr>
                <a:schemeClr val="lt1"/>
              </a:buClr>
              <a:buSzPts val="1500"/>
              <a:buChar char="●"/>
            </a:pPr>
            <a:r>
              <a:rPr b="1" lang="en" sz="1500">
                <a:solidFill>
                  <a:schemeClr val="lt1"/>
                </a:solidFill>
              </a:rPr>
              <a:t>Receives the offset (phase) and drift adjustment values (frequency) from PPS Slave.</a:t>
            </a:r>
            <a:endParaRPr b="1" sz="1500">
              <a:solidFill>
                <a:schemeClr val="lt1"/>
              </a:solidFill>
            </a:endParaRPr>
          </a:p>
          <a:p>
            <a:pPr indent="0" lvl="0" marL="0" rtl="0" algn="l">
              <a:lnSpc>
                <a:spcPct val="100000"/>
              </a:lnSpc>
              <a:spcBef>
                <a:spcPts val="0"/>
              </a:spcBef>
              <a:spcAft>
                <a:spcPts val="0"/>
              </a:spcAft>
              <a:buNone/>
            </a:pPr>
            <a:r>
              <a:t/>
            </a:r>
            <a:endParaRPr b="1" sz="1500">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Feasibility - IPs from Meta</a:t>
            </a:r>
            <a:endParaRPr/>
          </a:p>
        </p:txBody>
      </p:sp>
      <p:sp>
        <p:nvSpPr>
          <p:cNvPr id="339" name="Google Shape;339;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500">
                <a:solidFill>
                  <a:schemeClr val="lt1"/>
                </a:solidFill>
              </a:rPr>
              <a:t>Time of Day(Tod) Slave</a:t>
            </a:r>
            <a:endParaRPr b="1" sz="1500">
              <a:solidFill>
                <a:schemeClr val="lt1"/>
              </a:solidFill>
            </a:endParaRPr>
          </a:p>
          <a:p>
            <a:pPr indent="-323850" lvl="0" marL="457200" rtl="0" algn="l">
              <a:lnSpc>
                <a:spcPct val="100000"/>
              </a:lnSpc>
              <a:spcBef>
                <a:spcPts val="0"/>
              </a:spcBef>
              <a:spcAft>
                <a:spcPts val="0"/>
              </a:spcAft>
              <a:buClr>
                <a:schemeClr val="lt1"/>
              </a:buClr>
              <a:buSzPts val="1500"/>
              <a:buChar char="●"/>
            </a:pPr>
            <a:r>
              <a:rPr b="1" lang="en" sz="1500">
                <a:solidFill>
                  <a:schemeClr val="lt1"/>
                </a:solidFill>
              </a:rPr>
              <a:t>Synchronises the system’s time to a Tod source over UART.</a:t>
            </a:r>
            <a:endParaRPr b="1" sz="1500">
              <a:solidFill>
                <a:schemeClr val="lt1"/>
              </a:solidFill>
            </a:endParaRPr>
          </a:p>
          <a:p>
            <a:pPr indent="0" lvl="0" marL="0" rtl="0" algn="l">
              <a:lnSpc>
                <a:spcPct val="100000"/>
              </a:lnSpc>
              <a:spcBef>
                <a:spcPts val="0"/>
              </a:spcBef>
              <a:spcAft>
                <a:spcPts val="0"/>
              </a:spcAft>
              <a:buNone/>
            </a:pPr>
            <a:r>
              <a:t/>
            </a:r>
            <a:endParaRPr b="1" sz="1500">
              <a:solidFill>
                <a:schemeClr val="lt1"/>
              </a:solidFill>
            </a:endParaRPr>
          </a:p>
          <a:p>
            <a:pPr indent="0" lvl="0" marL="0" rtl="0" algn="l">
              <a:lnSpc>
                <a:spcPct val="100000"/>
              </a:lnSpc>
              <a:spcBef>
                <a:spcPts val="0"/>
              </a:spcBef>
              <a:spcAft>
                <a:spcPts val="0"/>
              </a:spcAft>
              <a:buNone/>
            </a:pPr>
            <a:r>
              <a:t/>
            </a:r>
            <a:endParaRPr b="1" sz="1500">
              <a:solidFill>
                <a:schemeClr val="lt1"/>
              </a:solidFill>
            </a:endParaRPr>
          </a:p>
          <a:p>
            <a:pPr indent="0" lvl="0" marL="0" rtl="0" algn="l">
              <a:lnSpc>
                <a:spcPct val="100000"/>
              </a:lnSpc>
              <a:spcBef>
                <a:spcPts val="0"/>
              </a:spcBef>
              <a:spcAft>
                <a:spcPts val="0"/>
              </a:spcAft>
              <a:buNone/>
            </a:pPr>
            <a:r>
              <a:rPr b="1" lang="en" sz="1500">
                <a:solidFill>
                  <a:schemeClr val="lt1"/>
                </a:solidFill>
              </a:rPr>
              <a:t>PPS Generator</a:t>
            </a:r>
            <a:endParaRPr b="1" sz="1500">
              <a:solidFill>
                <a:schemeClr val="lt1"/>
              </a:solidFill>
            </a:endParaRPr>
          </a:p>
          <a:p>
            <a:pPr indent="-323850" lvl="0" marL="457200" rtl="0" algn="l">
              <a:lnSpc>
                <a:spcPct val="100000"/>
              </a:lnSpc>
              <a:spcBef>
                <a:spcPts val="0"/>
              </a:spcBef>
              <a:spcAft>
                <a:spcPts val="0"/>
              </a:spcAft>
              <a:buClr>
                <a:schemeClr val="lt1"/>
              </a:buClr>
              <a:buSzPts val="1500"/>
              <a:buChar char="●"/>
            </a:pPr>
            <a:r>
              <a:rPr b="1" lang="en" sz="1500">
                <a:solidFill>
                  <a:schemeClr val="lt1"/>
                </a:solidFill>
              </a:rPr>
              <a:t>Generates a PPS pulse using the local clock.</a:t>
            </a:r>
            <a:endParaRPr b="1" sz="1500">
              <a:solidFill>
                <a:schemeClr val="lt1"/>
              </a:solidFill>
            </a:endParaRPr>
          </a:p>
          <a:p>
            <a:pPr indent="0" lvl="0" marL="0" rtl="0" algn="l">
              <a:lnSpc>
                <a:spcPct val="100000"/>
              </a:lnSpc>
              <a:spcBef>
                <a:spcPts val="0"/>
              </a:spcBef>
              <a:spcAft>
                <a:spcPts val="0"/>
              </a:spcAft>
              <a:buNone/>
            </a:pPr>
            <a:r>
              <a:t/>
            </a:r>
            <a:endParaRPr b="1" sz="1500">
              <a:solidFill>
                <a:schemeClr val="lt1"/>
              </a:solidFill>
            </a:endParaRPr>
          </a:p>
          <a:p>
            <a:pPr indent="0" lvl="0" marL="0" rtl="0" algn="l">
              <a:lnSpc>
                <a:spcPct val="100000"/>
              </a:lnSpc>
              <a:spcBef>
                <a:spcPts val="0"/>
              </a:spcBef>
              <a:spcAft>
                <a:spcPts val="0"/>
              </a:spcAft>
              <a:buNone/>
            </a:pPr>
            <a:r>
              <a:t/>
            </a:r>
            <a:endParaRPr b="1" sz="1500">
              <a:solidFill>
                <a:schemeClr val="lt1"/>
              </a:solidFill>
            </a:endParaRPr>
          </a:p>
          <a:p>
            <a:pPr indent="0" lvl="0" marL="0" rtl="0" algn="l">
              <a:lnSpc>
                <a:spcPct val="100000"/>
              </a:lnSpc>
              <a:spcBef>
                <a:spcPts val="0"/>
              </a:spcBef>
              <a:spcAft>
                <a:spcPts val="0"/>
              </a:spcAft>
              <a:buNone/>
            </a:pPr>
            <a:r>
              <a:rPr b="1" lang="en" sz="1500">
                <a:solidFill>
                  <a:schemeClr val="lt1"/>
                </a:solidFill>
              </a:rPr>
              <a:t>Communication Selector</a:t>
            </a:r>
            <a:endParaRPr b="1" sz="1500">
              <a:solidFill>
                <a:schemeClr val="lt1"/>
              </a:solidFill>
            </a:endParaRPr>
          </a:p>
          <a:p>
            <a:pPr indent="-323850" lvl="0" marL="457200" rtl="0" algn="l">
              <a:lnSpc>
                <a:spcPct val="100000"/>
              </a:lnSpc>
              <a:spcBef>
                <a:spcPts val="0"/>
              </a:spcBef>
              <a:spcAft>
                <a:spcPts val="0"/>
              </a:spcAft>
              <a:buClr>
                <a:schemeClr val="lt1"/>
              </a:buClr>
              <a:buSzPts val="1500"/>
              <a:buChar char="●"/>
            </a:pPr>
            <a:r>
              <a:rPr b="1" lang="en" sz="1500">
                <a:solidFill>
                  <a:schemeClr val="lt1"/>
                </a:solidFill>
              </a:rPr>
              <a:t>Selects the communication interface to use </a:t>
            </a:r>
            <a:r>
              <a:rPr b="1" lang="en" sz="1500">
                <a:solidFill>
                  <a:schemeClr val="lt1"/>
                </a:solidFill>
              </a:rPr>
              <a:t>between the FPGA and the oscillators.</a:t>
            </a:r>
            <a:endParaRPr b="1" sz="1500">
              <a:solidFill>
                <a:schemeClr val="lt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Test Plan: Vibe Analysis</a:t>
            </a:r>
            <a:endParaRPr b="1">
              <a:solidFill>
                <a:schemeClr val="lt1"/>
              </a:solidFill>
            </a:endParaRPr>
          </a:p>
        </p:txBody>
      </p:sp>
      <p:pic>
        <p:nvPicPr>
          <p:cNvPr id="345" name="Google Shape;345;p44"/>
          <p:cNvPicPr preferRelativeResize="0"/>
          <p:nvPr/>
        </p:nvPicPr>
        <p:blipFill>
          <a:blip r:embed="rId3">
            <a:alphaModFix/>
          </a:blip>
          <a:stretch>
            <a:fillRect/>
          </a:stretch>
        </p:blipFill>
        <p:spPr>
          <a:xfrm>
            <a:off x="4211325" y="58750"/>
            <a:ext cx="4877501" cy="5026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Vibe Analysis Specifications: MIL-STD-810H</a:t>
            </a:r>
            <a:endParaRPr b="1">
              <a:solidFill>
                <a:schemeClr val="lt1"/>
              </a:solidFill>
            </a:endParaRPr>
          </a:p>
        </p:txBody>
      </p:sp>
      <p:pic>
        <p:nvPicPr>
          <p:cNvPr id="351" name="Google Shape;351;p45"/>
          <p:cNvPicPr preferRelativeResize="0"/>
          <p:nvPr/>
        </p:nvPicPr>
        <p:blipFill>
          <a:blip r:embed="rId3">
            <a:alphaModFix/>
          </a:blip>
          <a:stretch>
            <a:fillRect/>
          </a:stretch>
        </p:blipFill>
        <p:spPr>
          <a:xfrm>
            <a:off x="277525" y="1357750"/>
            <a:ext cx="4233434" cy="3038399"/>
          </a:xfrm>
          <a:prstGeom prst="rect">
            <a:avLst/>
          </a:prstGeom>
          <a:noFill/>
          <a:ln>
            <a:noFill/>
          </a:ln>
        </p:spPr>
      </p:pic>
      <p:pic>
        <p:nvPicPr>
          <p:cNvPr id="352" name="Google Shape;352;p45"/>
          <p:cNvPicPr preferRelativeResize="0"/>
          <p:nvPr/>
        </p:nvPicPr>
        <p:blipFill>
          <a:blip r:embed="rId4">
            <a:alphaModFix/>
          </a:blip>
          <a:stretch>
            <a:fillRect/>
          </a:stretch>
        </p:blipFill>
        <p:spPr>
          <a:xfrm>
            <a:off x="4686300" y="1356078"/>
            <a:ext cx="4180177" cy="303839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pic>
        <p:nvPicPr>
          <p:cNvPr id="357" name="Google Shape;357;p46"/>
          <p:cNvPicPr preferRelativeResize="0"/>
          <p:nvPr/>
        </p:nvPicPr>
        <p:blipFill>
          <a:blip r:embed="rId3">
            <a:alphaModFix/>
          </a:blip>
          <a:stretch>
            <a:fillRect/>
          </a:stretch>
        </p:blipFill>
        <p:spPr>
          <a:xfrm>
            <a:off x="2836963" y="0"/>
            <a:ext cx="3470070" cy="514349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47"/>
          <p:cNvPicPr preferRelativeResize="0"/>
          <p:nvPr/>
        </p:nvPicPr>
        <p:blipFill>
          <a:blip r:embed="rId3">
            <a:alphaModFix/>
          </a:blip>
          <a:stretch>
            <a:fillRect/>
          </a:stretch>
        </p:blipFill>
        <p:spPr>
          <a:xfrm>
            <a:off x="2494563" y="61650"/>
            <a:ext cx="4154875" cy="50201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p48"/>
          <p:cNvPicPr preferRelativeResize="0"/>
          <p:nvPr/>
        </p:nvPicPr>
        <p:blipFill>
          <a:blip r:embed="rId3">
            <a:alphaModFix/>
          </a:blip>
          <a:stretch>
            <a:fillRect/>
          </a:stretch>
        </p:blipFill>
        <p:spPr>
          <a:xfrm>
            <a:off x="906875" y="330113"/>
            <a:ext cx="7266400" cy="4483275"/>
          </a:xfrm>
          <a:prstGeom prst="rect">
            <a:avLst/>
          </a:prstGeom>
          <a:noFill/>
          <a:ln>
            <a:noFill/>
          </a:ln>
        </p:spPr>
      </p:pic>
      <p:sp>
        <p:nvSpPr>
          <p:cNvPr id="368" name="Google Shape;368;p48"/>
          <p:cNvSpPr/>
          <p:nvPr/>
        </p:nvSpPr>
        <p:spPr>
          <a:xfrm>
            <a:off x="1639525" y="4635670"/>
            <a:ext cx="4497900" cy="145200"/>
          </a:xfrm>
          <a:prstGeom prst="rect">
            <a:avLst/>
          </a:prstGeom>
          <a:solidFill>
            <a:srgbClr val="FFFF00">
              <a:alpha val="43640"/>
            </a:srgbClr>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pic>
        <p:nvPicPr>
          <p:cNvPr id="373" name="Google Shape;373;p49"/>
          <p:cNvPicPr preferRelativeResize="0"/>
          <p:nvPr/>
        </p:nvPicPr>
        <p:blipFill rotWithShape="1">
          <a:blip r:embed="rId3">
            <a:alphaModFix/>
          </a:blip>
          <a:srcRect b="89469" l="4027" r="4027" t="0"/>
          <a:stretch/>
        </p:blipFill>
        <p:spPr>
          <a:xfrm>
            <a:off x="1755587" y="320625"/>
            <a:ext cx="5464875" cy="436325"/>
          </a:xfrm>
          <a:prstGeom prst="rect">
            <a:avLst/>
          </a:prstGeom>
          <a:noFill/>
          <a:ln>
            <a:noFill/>
          </a:ln>
        </p:spPr>
      </p:pic>
      <p:pic>
        <p:nvPicPr>
          <p:cNvPr id="374" name="Google Shape;374;p49"/>
          <p:cNvPicPr preferRelativeResize="0"/>
          <p:nvPr/>
        </p:nvPicPr>
        <p:blipFill>
          <a:blip r:embed="rId4">
            <a:alphaModFix/>
          </a:blip>
          <a:stretch>
            <a:fillRect/>
          </a:stretch>
        </p:blipFill>
        <p:spPr>
          <a:xfrm>
            <a:off x="1516213" y="826875"/>
            <a:ext cx="5943600" cy="1838325"/>
          </a:xfrm>
          <a:prstGeom prst="rect">
            <a:avLst/>
          </a:prstGeom>
          <a:noFill/>
          <a:ln>
            <a:noFill/>
          </a:ln>
        </p:spPr>
      </p:pic>
      <p:pic>
        <p:nvPicPr>
          <p:cNvPr id="375" name="Google Shape;375;p49"/>
          <p:cNvPicPr preferRelativeResize="0"/>
          <p:nvPr/>
        </p:nvPicPr>
        <p:blipFill>
          <a:blip r:embed="rId5">
            <a:alphaModFix/>
          </a:blip>
          <a:stretch>
            <a:fillRect/>
          </a:stretch>
        </p:blipFill>
        <p:spPr>
          <a:xfrm>
            <a:off x="1516213" y="2735125"/>
            <a:ext cx="5943600" cy="1971675"/>
          </a:xfrm>
          <a:prstGeom prst="rect">
            <a:avLst/>
          </a:prstGeom>
          <a:noFill/>
          <a:ln>
            <a:noFill/>
          </a:ln>
        </p:spPr>
      </p:pic>
      <p:sp>
        <p:nvSpPr>
          <p:cNvPr id="376" name="Google Shape;376;p49"/>
          <p:cNvSpPr/>
          <p:nvPr/>
        </p:nvSpPr>
        <p:spPr>
          <a:xfrm>
            <a:off x="2103825" y="2147361"/>
            <a:ext cx="2763900" cy="145200"/>
          </a:xfrm>
          <a:prstGeom prst="rect">
            <a:avLst/>
          </a:prstGeom>
          <a:solidFill>
            <a:srgbClr val="FFFF00">
              <a:alpha val="43640"/>
            </a:srgbClr>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7" name="Google Shape;377;p49"/>
          <p:cNvSpPr/>
          <p:nvPr/>
        </p:nvSpPr>
        <p:spPr>
          <a:xfrm>
            <a:off x="1516225" y="1487225"/>
            <a:ext cx="2676900" cy="145200"/>
          </a:xfrm>
          <a:prstGeom prst="rect">
            <a:avLst/>
          </a:prstGeom>
          <a:solidFill>
            <a:srgbClr val="FFFF00">
              <a:alpha val="43640"/>
            </a:srgbClr>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8" name="Google Shape;378;p49"/>
          <p:cNvSpPr/>
          <p:nvPr/>
        </p:nvSpPr>
        <p:spPr>
          <a:xfrm>
            <a:off x="6819300" y="1342025"/>
            <a:ext cx="580500" cy="145200"/>
          </a:xfrm>
          <a:prstGeom prst="rect">
            <a:avLst/>
          </a:prstGeom>
          <a:solidFill>
            <a:srgbClr val="FFFF00">
              <a:alpha val="43640"/>
            </a:srgbClr>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50"/>
          <p:cNvPicPr preferRelativeResize="0"/>
          <p:nvPr/>
        </p:nvPicPr>
        <p:blipFill>
          <a:blip r:embed="rId3">
            <a:alphaModFix/>
          </a:blip>
          <a:stretch>
            <a:fillRect/>
          </a:stretch>
        </p:blipFill>
        <p:spPr>
          <a:xfrm>
            <a:off x="1427225" y="298838"/>
            <a:ext cx="6289550" cy="4545825"/>
          </a:xfrm>
          <a:prstGeom prst="rect">
            <a:avLst/>
          </a:prstGeom>
          <a:noFill/>
          <a:ln>
            <a:noFill/>
          </a:ln>
        </p:spPr>
      </p:pic>
      <p:sp>
        <p:nvSpPr>
          <p:cNvPr id="384" name="Google Shape;384;p50"/>
          <p:cNvSpPr/>
          <p:nvPr/>
        </p:nvSpPr>
        <p:spPr>
          <a:xfrm>
            <a:off x="2640650" y="1095450"/>
            <a:ext cx="3946500" cy="145200"/>
          </a:xfrm>
          <a:prstGeom prst="rect">
            <a:avLst/>
          </a:prstGeom>
          <a:solidFill>
            <a:srgbClr val="FFFF00">
              <a:alpha val="43640"/>
            </a:srgbClr>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85" name="Google Shape;385;p50"/>
          <p:cNvSpPr/>
          <p:nvPr/>
        </p:nvSpPr>
        <p:spPr>
          <a:xfrm>
            <a:off x="3344400" y="3990075"/>
            <a:ext cx="3997200" cy="145200"/>
          </a:xfrm>
          <a:prstGeom prst="rect">
            <a:avLst/>
          </a:prstGeom>
          <a:solidFill>
            <a:srgbClr val="FFFF00">
              <a:alpha val="43640"/>
            </a:srgbClr>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FF"/>
                </a:solidFill>
              </a:rPr>
              <a:t>Test Plan: Historical Data </a:t>
            </a:r>
            <a:endParaRPr>
              <a:solidFill>
                <a:srgbClr val="FFFFFF"/>
              </a:solidFill>
            </a:endParaRPr>
          </a:p>
          <a:p>
            <a:pPr indent="0" lvl="0" marL="0" rtl="0" algn="l">
              <a:spcBef>
                <a:spcPts val="0"/>
              </a:spcBef>
              <a:spcAft>
                <a:spcPts val="0"/>
              </a:spcAft>
              <a:buNone/>
            </a:pPr>
            <a:r>
              <a:rPr lang="en">
                <a:solidFill>
                  <a:srgbClr val="FFFFFF"/>
                </a:solidFill>
              </a:rPr>
              <a:t>Capture</a:t>
            </a:r>
            <a:endParaRPr>
              <a:solidFill>
                <a:srgbClr val="FFFFFF"/>
              </a:solidFill>
            </a:endParaRPr>
          </a:p>
        </p:txBody>
      </p:sp>
      <p:sp>
        <p:nvSpPr>
          <p:cNvPr id="391" name="Google Shape;391;p51"/>
          <p:cNvSpPr txBox="1"/>
          <p:nvPr>
            <p:ph idx="1" type="body"/>
          </p:nvPr>
        </p:nvSpPr>
        <p:spPr>
          <a:xfrm>
            <a:off x="311700" y="1381075"/>
            <a:ext cx="3359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Test plan to verify </a:t>
            </a:r>
            <a:r>
              <a:rPr lang="en">
                <a:solidFill>
                  <a:srgbClr val="FFFFFF"/>
                </a:solidFill>
              </a:rPr>
              <a:t>functionality</a:t>
            </a:r>
            <a:r>
              <a:rPr lang="en">
                <a:solidFill>
                  <a:srgbClr val="FFFFFF"/>
                </a:solidFill>
              </a:rPr>
              <a:t> of historical data capture. This allows us to create statistical models to actively steer the oscillator while in holdover to reduce phase error.</a:t>
            </a:r>
            <a:endParaRPr>
              <a:solidFill>
                <a:srgbClr val="FFFFFF"/>
              </a:solidFill>
            </a:endParaRPr>
          </a:p>
          <a:p>
            <a:pPr indent="0" lvl="0" marL="0" rtl="0" algn="l">
              <a:spcBef>
                <a:spcPts val="1200"/>
              </a:spcBef>
              <a:spcAft>
                <a:spcPts val="1200"/>
              </a:spcAft>
              <a:buNone/>
            </a:pPr>
            <a:r>
              <a:rPr lang="en">
                <a:solidFill>
                  <a:srgbClr val="FFFFFF"/>
                </a:solidFill>
              </a:rPr>
              <a:t>Not directly related to ER.</a:t>
            </a:r>
            <a:endParaRPr>
              <a:solidFill>
                <a:srgbClr val="FFFFFF"/>
              </a:solidFill>
            </a:endParaRPr>
          </a:p>
        </p:txBody>
      </p:sp>
      <p:sp>
        <p:nvSpPr>
          <p:cNvPr id="392" name="Google Shape;392;p51"/>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93" name="Google Shape;393;p51"/>
          <p:cNvPicPr preferRelativeResize="0"/>
          <p:nvPr/>
        </p:nvPicPr>
        <p:blipFill>
          <a:blip r:embed="rId3">
            <a:alphaModFix/>
          </a:blip>
          <a:stretch>
            <a:fillRect/>
          </a:stretch>
        </p:blipFill>
        <p:spPr>
          <a:xfrm>
            <a:off x="4133800" y="320075"/>
            <a:ext cx="4919374" cy="4503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2355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Risk Assessment:</a:t>
            </a:r>
            <a:endParaRPr b="1">
              <a:solidFill>
                <a:schemeClr val="lt1"/>
              </a:solidFill>
            </a:endParaRPr>
          </a:p>
        </p:txBody>
      </p:sp>
      <p:pic>
        <p:nvPicPr>
          <p:cNvPr id="87" name="Google Shape;87;p16"/>
          <p:cNvPicPr preferRelativeResize="0"/>
          <p:nvPr/>
        </p:nvPicPr>
        <p:blipFill>
          <a:blip r:embed="rId3">
            <a:alphaModFix/>
          </a:blip>
          <a:stretch>
            <a:fillRect/>
          </a:stretch>
        </p:blipFill>
        <p:spPr>
          <a:xfrm>
            <a:off x="117975" y="865325"/>
            <a:ext cx="8835525" cy="40213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FF"/>
                </a:solidFill>
              </a:rPr>
              <a:t>GNSS </a:t>
            </a:r>
            <a:r>
              <a:rPr lang="en">
                <a:solidFill>
                  <a:srgbClr val="FFFFFF"/>
                </a:solidFill>
              </a:rPr>
              <a:t>Receiver</a:t>
            </a:r>
            <a:r>
              <a:rPr lang="en">
                <a:solidFill>
                  <a:srgbClr val="FFFFFF"/>
                </a:solidFill>
              </a:rPr>
              <a:t> and Antenna</a:t>
            </a:r>
            <a:endParaRPr>
              <a:solidFill>
                <a:srgbClr val="FFFFFF"/>
              </a:solidFill>
            </a:endParaRPr>
          </a:p>
        </p:txBody>
      </p:sp>
      <p:sp>
        <p:nvSpPr>
          <p:cNvPr id="399" name="Google Shape;399;p52"/>
          <p:cNvSpPr txBox="1"/>
          <p:nvPr>
            <p:ph idx="1" type="body"/>
          </p:nvPr>
        </p:nvSpPr>
        <p:spPr>
          <a:xfrm>
            <a:off x="311700" y="1152475"/>
            <a:ext cx="61191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FFFFF"/>
              </a:buClr>
              <a:buSzPts val="1800"/>
              <a:buChar char="●"/>
            </a:pPr>
            <a:r>
              <a:rPr lang="en">
                <a:solidFill>
                  <a:srgbClr val="FFFFFF"/>
                </a:solidFill>
              </a:rPr>
              <a:t>Sparkfun GNSS Receiver Breakout Board</a:t>
            </a:r>
            <a:endParaRPr>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Can </a:t>
            </a:r>
            <a:r>
              <a:rPr lang="en">
                <a:solidFill>
                  <a:srgbClr val="FFFFFF"/>
                </a:solidFill>
              </a:rPr>
              <a:t>communicate</a:t>
            </a:r>
            <a:r>
              <a:rPr lang="en">
                <a:solidFill>
                  <a:srgbClr val="FFFFFF"/>
                </a:solidFill>
              </a:rPr>
              <a:t> over UART and I2C</a:t>
            </a:r>
            <a:endParaRPr>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Uses a MAX-M10S </a:t>
            </a:r>
            <a:r>
              <a:rPr lang="en">
                <a:solidFill>
                  <a:srgbClr val="FFFFFF"/>
                </a:solidFill>
              </a:rPr>
              <a:t>receiver</a:t>
            </a:r>
            <a:r>
              <a:rPr lang="en">
                <a:solidFill>
                  <a:srgbClr val="FFFFFF"/>
                </a:solidFill>
              </a:rPr>
              <a:t> chip to read GNSS data</a:t>
            </a:r>
            <a:endParaRPr>
              <a:solidFill>
                <a:srgbClr val="FFFFFF"/>
              </a:solidFill>
            </a:endParaRPr>
          </a:p>
          <a:p>
            <a:pPr indent="0" lvl="0" marL="0" rtl="0" algn="l">
              <a:spcBef>
                <a:spcPts val="1200"/>
              </a:spcBef>
              <a:spcAft>
                <a:spcPts val="0"/>
              </a:spcAft>
              <a:buNone/>
            </a:pPr>
            <a:r>
              <a:t/>
            </a:r>
            <a:endParaRPr>
              <a:solidFill>
                <a:srgbClr val="FFFFFF"/>
              </a:solidFill>
            </a:endParaRPr>
          </a:p>
          <a:p>
            <a:pPr indent="-342900" lvl="0" marL="457200" rtl="0" algn="l">
              <a:spcBef>
                <a:spcPts val="1200"/>
              </a:spcBef>
              <a:spcAft>
                <a:spcPts val="0"/>
              </a:spcAft>
              <a:buClr>
                <a:srgbClr val="FFFFFF"/>
              </a:buClr>
              <a:buSzPts val="1800"/>
              <a:buChar char="●"/>
            </a:pPr>
            <a:r>
              <a:rPr lang="en">
                <a:solidFill>
                  <a:srgbClr val="FFFFFF"/>
                </a:solidFill>
              </a:rPr>
              <a:t>GNSS Antenna</a:t>
            </a:r>
            <a:endParaRPr>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Works in frequency range of 1.575GHz ~ 1.61GHz</a:t>
            </a:r>
            <a:endParaRPr>
              <a:solidFill>
                <a:srgbClr val="FFFFFF"/>
              </a:solidFill>
            </a:endParaRPr>
          </a:p>
          <a:p>
            <a:pPr indent="-317500" lvl="1" marL="914400" rtl="0" algn="l">
              <a:spcBef>
                <a:spcPts val="0"/>
              </a:spcBef>
              <a:spcAft>
                <a:spcPts val="0"/>
              </a:spcAft>
              <a:buClr>
                <a:srgbClr val="FFFFFF"/>
              </a:buClr>
              <a:buSzPts val="1400"/>
              <a:buChar char="○"/>
            </a:pPr>
            <a:r>
              <a:rPr lang="en">
                <a:solidFill>
                  <a:srgbClr val="FFFFFF"/>
                </a:solidFill>
              </a:rPr>
              <a:t>If we want to read Galileo it operates at 1575.42 MHz</a:t>
            </a:r>
            <a:endParaRPr>
              <a:solidFill>
                <a:srgbClr val="FFFFFF"/>
              </a:solidFill>
            </a:endParaRPr>
          </a:p>
          <a:p>
            <a:pPr indent="0" lvl="0" marL="0" rtl="0" algn="l">
              <a:spcBef>
                <a:spcPts val="1200"/>
              </a:spcBef>
              <a:spcAft>
                <a:spcPts val="1200"/>
              </a:spcAft>
              <a:buNone/>
            </a:pPr>
            <a:r>
              <a:rPr lang="en">
                <a:solidFill>
                  <a:srgbClr val="FFFFFF"/>
                </a:solidFill>
              </a:rPr>
              <a:t>All these items were low in stock so we ordered them at the risk of long lead times. </a:t>
            </a:r>
            <a:endParaRPr>
              <a:solidFill>
                <a:srgbClr val="FFFFFF"/>
              </a:solidFill>
            </a:endParaRPr>
          </a:p>
        </p:txBody>
      </p:sp>
      <p:pic>
        <p:nvPicPr>
          <p:cNvPr id="400" name="Google Shape;400;p52"/>
          <p:cNvPicPr preferRelativeResize="0"/>
          <p:nvPr/>
        </p:nvPicPr>
        <p:blipFill>
          <a:blip r:embed="rId3">
            <a:alphaModFix/>
          </a:blip>
          <a:stretch>
            <a:fillRect/>
          </a:stretch>
        </p:blipFill>
        <p:spPr>
          <a:xfrm>
            <a:off x="6430725" y="2430225"/>
            <a:ext cx="2713275" cy="2713275"/>
          </a:xfrm>
          <a:prstGeom prst="rect">
            <a:avLst/>
          </a:prstGeom>
          <a:noFill/>
          <a:ln>
            <a:noFill/>
          </a:ln>
        </p:spPr>
      </p:pic>
      <p:pic>
        <p:nvPicPr>
          <p:cNvPr id="401" name="Google Shape;401;p52"/>
          <p:cNvPicPr preferRelativeResize="0"/>
          <p:nvPr/>
        </p:nvPicPr>
        <p:blipFill>
          <a:blip r:embed="rId4">
            <a:alphaModFix/>
          </a:blip>
          <a:stretch>
            <a:fillRect/>
          </a:stretch>
        </p:blipFill>
        <p:spPr>
          <a:xfrm>
            <a:off x="6430725" y="0"/>
            <a:ext cx="2713275" cy="27132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alpha val="24090"/>
          </a:srgbClr>
        </a:solidFill>
      </p:bgPr>
    </p:bg>
    <p:spTree>
      <p:nvGrpSpPr>
        <p:cNvPr id="405" name="Shape 405"/>
        <p:cNvGrpSpPr/>
        <p:nvPr/>
      </p:nvGrpSpPr>
      <p:grpSpPr>
        <a:xfrm>
          <a:off x="0" y="0"/>
          <a:ext cx="0" cy="0"/>
          <a:chOff x="0" y="0"/>
          <a:chExt cx="0" cy="0"/>
        </a:xfrm>
      </p:grpSpPr>
      <p:sp>
        <p:nvSpPr>
          <p:cNvPr id="406" name="Google Shape;406;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Example Setup for test</a:t>
            </a:r>
            <a:endParaRPr/>
          </a:p>
        </p:txBody>
      </p:sp>
      <p:pic>
        <p:nvPicPr>
          <p:cNvPr id="407" name="Google Shape;407;p53"/>
          <p:cNvPicPr preferRelativeResize="0"/>
          <p:nvPr/>
        </p:nvPicPr>
        <p:blipFill>
          <a:blip r:embed="rId3">
            <a:alphaModFix/>
          </a:blip>
          <a:stretch>
            <a:fillRect/>
          </a:stretch>
        </p:blipFill>
        <p:spPr>
          <a:xfrm>
            <a:off x="4683153" y="681513"/>
            <a:ext cx="4298402" cy="3780475"/>
          </a:xfrm>
          <a:prstGeom prst="rect">
            <a:avLst/>
          </a:prstGeom>
          <a:noFill/>
          <a:ln>
            <a:noFill/>
          </a:ln>
        </p:spPr>
      </p:pic>
      <p:pic>
        <p:nvPicPr>
          <p:cNvPr id="408" name="Google Shape;408;p53"/>
          <p:cNvPicPr preferRelativeResize="0"/>
          <p:nvPr/>
        </p:nvPicPr>
        <p:blipFill>
          <a:blip r:embed="rId4">
            <a:alphaModFix/>
          </a:blip>
          <a:stretch>
            <a:fillRect/>
          </a:stretch>
        </p:blipFill>
        <p:spPr>
          <a:xfrm>
            <a:off x="311700" y="1702486"/>
            <a:ext cx="4371451" cy="2098666"/>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4"/>
          <p:cNvSpPr txBox="1"/>
          <p:nvPr>
            <p:ph type="title"/>
          </p:nvPr>
        </p:nvSpPr>
        <p:spPr>
          <a:xfrm>
            <a:off x="180625" y="2353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FF"/>
                </a:solidFill>
              </a:rPr>
              <a:t>Test Plan: Holdover </a:t>
            </a:r>
            <a:endParaRPr>
              <a:solidFill>
                <a:srgbClr val="FFFFFF"/>
              </a:solidFill>
            </a:endParaRPr>
          </a:p>
          <a:p>
            <a:pPr indent="0" lvl="0" marL="0" rtl="0" algn="l">
              <a:spcBef>
                <a:spcPts val="0"/>
              </a:spcBef>
              <a:spcAft>
                <a:spcPts val="0"/>
              </a:spcAft>
              <a:buNone/>
            </a:pPr>
            <a:r>
              <a:rPr lang="en">
                <a:solidFill>
                  <a:srgbClr val="FFFFFF"/>
                </a:solidFill>
              </a:rPr>
              <a:t>Accuracy</a:t>
            </a:r>
            <a:endParaRPr>
              <a:solidFill>
                <a:srgbClr val="FFFFFF"/>
              </a:solidFill>
            </a:endParaRPr>
          </a:p>
        </p:txBody>
      </p:sp>
      <p:sp>
        <p:nvSpPr>
          <p:cNvPr id="414" name="Google Shape;414;p54"/>
          <p:cNvSpPr txBox="1"/>
          <p:nvPr>
            <p:ph idx="1" type="body"/>
          </p:nvPr>
        </p:nvSpPr>
        <p:spPr>
          <a:xfrm>
            <a:off x="180625" y="1244550"/>
            <a:ext cx="3309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FFFFFF"/>
                </a:solidFill>
              </a:rPr>
              <a:t>Test plan to verify the accuracy of the timecard while in holdover.</a:t>
            </a:r>
            <a:endParaRPr>
              <a:solidFill>
                <a:srgbClr val="FFFFFF"/>
              </a:solidFill>
            </a:endParaRPr>
          </a:p>
        </p:txBody>
      </p:sp>
      <p:sp>
        <p:nvSpPr>
          <p:cNvPr id="415" name="Google Shape;415;p5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16" name="Google Shape;416;p54"/>
          <p:cNvPicPr preferRelativeResize="0"/>
          <p:nvPr/>
        </p:nvPicPr>
        <p:blipFill>
          <a:blip r:embed="rId3">
            <a:alphaModFix/>
          </a:blip>
          <a:stretch>
            <a:fillRect/>
          </a:stretch>
        </p:blipFill>
        <p:spPr>
          <a:xfrm>
            <a:off x="3359525" y="76200"/>
            <a:ext cx="5695249" cy="49911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alpha val="24090"/>
          </a:srgbClr>
        </a:solidFill>
      </p:bgPr>
    </p:bg>
    <p:spTree>
      <p:nvGrpSpPr>
        <p:cNvPr id="420" name="Shape 420"/>
        <p:cNvGrpSpPr/>
        <p:nvPr/>
      </p:nvGrpSpPr>
      <p:grpSpPr>
        <a:xfrm>
          <a:off x="0" y="0"/>
          <a:ext cx="0" cy="0"/>
          <a:chOff x="0" y="0"/>
          <a:chExt cx="0" cy="0"/>
        </a:xfrm>
      </p:grpSpPr>
      <p:sp>
        <p:nvSpPr>
          <p:cNvPr id="421" name="Google Shape;421;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Test Plan - Raspberry Pi GNSS Server</a:t>
            </a:r>
            <a:endParaRPr/>
          </a:p>
        </p:txBody>
      </p:sp>
      <p:sp>
        <p:nvSpPr>
          <p:cNvPr id="422" name="Google Shape;422;p5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rPr>
              <a:t>The purpose of this test is to configure a Raspberry Pi to collect data from a GNSS module and relay it to the timecard. In its initial implementation, the data transfer will occur over UART, with provisions for transitioning to CAN once the interface becomes available.</a:t>
            </a:r>
            <a:endParaRPr>
              <a:solidFill>
                <a:schemeClr val="dk1"/>
              </a:solidFill>
            </a:endParaRPr>
          </a:p>
        </p:txBody>
      </p:sp>
      <p:pic>
        <p:nvPicPr>
          <p:cNvPr id="423" name="Google Shape;423;p55"/>
          <p:cNvPicPr preferRelativeResize="0"/>
          <p:nvPr/>
        </p:nvPicPr>
        <p:blipFill>
          <a:blip r:embed="rId3">
            <a:alphaModFix/>
          </a:blip>
          <a:stretch>
            <a:fillRect/>
          </a:stretch>
        </p:blipFill>
        <p:spPr>
          <a:xfrm>
            <a:off x="3200400" y="1943100"/>
            <a:ext cx="5943600" cy="3200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Test Plan System Overview</a:t>
            </a:r>
            <a:endParaRPr>
              <a:solidFill>
                <a:schemeClr val="lt1"/>
              </a:solidFill>
            </a:endParaRPr>
          </a:p>
        </p:txBody>
      </p:sp>
      <p:sp>
        <p:nvSpPr>
          <p:cNvPr id="429" name="Google Shape;429;p5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Clr>
                <a:schemeClr val="dk1"/>
              </a:buClr>
              <a:buSzPct val="61111"/>
              <a:buFont typeface="Arial"/>
              <a:buNone/>
            </a:pPr>
            <a:r>
              <a:rPr b="1" lang="en">
                <a:solidFill>
                  <a:srgbClr val="FFFFFF"/>
                </a:solidFill>
              </a:rPr>
              <a:t>Power Supply:</a:t>
            </a:r>
            <a:r>
              <a:rPr lang="en">
                <a:solidFill>
                  <a:srgbClr val="FFFFFF"/>
                </a:solidFill>
              </a:rPr>
              <a:t> The GNSS module is powered by a 3.3V supply from the Raspberry Pi.</a:t>
            </a:r>
            <a:endParaRPr>
              <a:solidFill>
                <a:srgbClr val="FFFFFF"/>
              </a:solidFill>
            </a:endParaRPr>
          </a:p>
          <a:p>
            <a:pPr indent="0" lvl="0" marL="0" rtl="0" algn="l">
              <a:spcBef>
                <a:spcPts val="1200"/>
              </a:spcBef>
              <a:spcAft>
                <a:spcPts val="0"/>
              </a:spcAft>
              <a:buClr>
                <a:schemeClr val="dk1"/>
              </a:buClr>
              <a:buSzPct val="61111"/>
              <a:buFont typeface="Arial"/>
              <a:buNone/>
            </a:pPr>
            <a:r>
              <a:rPr b="1" lang="en">
                <a:solidFill>
                  <a:srgbClr val="FFFFFF"/>
                </a:solidFill>
              </a:rPr>
              <a:t>Communication:</a:t>
            </a:r>
            <a:r>
              <a:rPr lang="en">
                <a:solidFill>
                  <a:srgbClr val="FFFFFF"/>
                </a:solidFill>
              </a:rPr>
              <a:t> The GNSS communicates bidirectionally with the Raspberry Pi via UART.</a:t>
            </a:r>
            <a:endParaRPr>
              <a:solidFill>
                <a:srgbClr val="FFFFFF"/>
              </a:solidFill>
            </a:endParaRPr>
          </a:p>
          <a:p>
            <a:pPr indent="0" lvl="0" marL="0" rtl="0" algn="l">
              <a:spcBef>
                <a:spcPts val="1200"/>
              </a:spcBef>
              <a:spcAft>
                <a:spcPts val="0"/>
              </a:spcAft>
              <a:buClr>
                <a:schemeClr val="dk1"/>
              </a:buClr>
              <a:buSzPct val="61111"/>
              <a:buFont typeface="Arial"/>
              <a:buNone/>
            </a:pPr>
            <a:r>
              <a:rPr b="1" lang="en">
                <a:solidFill>
                  <a:srgbClr val="FFFFFF"/>
                </a:solidFill>
              </a:rPr>
              <a:t>PPS Signal:</a:t>
            </a:r>
            <a:r>
              <a:rPr lang="en">
                <a:solidFill>
                  <a:srgbClr val="FFFFFF"/>
                </a:solidFill>
              </a:rPr>
              <a:t> The GNSS provides a PPS (Pulse Per Second) signal, which serves as the PPS IN signal for the timecard. This is utilized by the DPLL on the timecard for synchronization.</a:t>
            </a:r>
            <a:endParaRPr>
              <a:solidFill>
                <a:srgbClr val="FFFFFF"/>
              </a:solidFill>
            </a:endParaRPr>
          </a:p>
          <a:p>
            <a:pPr indent="0" lvl="0" marL="0" rtl="0" algn="l">
              <a:spcBef>
                <a:spcPts val="1200"/>
              </a:spcBef>
              <a:spcAft>
                <a:spcPts val="0"/>
              </a:spcAft>
              <a:buClr>
                <a:schemeClr val="dk1"/>
              </a:buClr>
              <a:buSzPct val="61111"/>
              <a:buFont typeface="Arial"/>
              <a:buNone/>
            </a:pPr>
            <a:r>
              <a:rPr b="1" lang="en">
                <a:solidFill>
                  <a:srgbClr val="FFFFFF"/>
                </a:solidFill>
              </a:rPr>
              <a:t>Sync Time:</a:t>
            </a:r>
            <a:r>
              <a:rPr lang="en">
                <a:solidFill>
                  <a:srgbClr val="FFFFFF"/>
                </a:solidFill>
              </a:rPr>
              <a:t> Have a server that can pull the time from Galileo.</a:t>
            </a:r>
            <a:endParaRPr>
              <a:solidFill>
                <a:srgbClr val="FFFFFF"/>
              </a:solidFill>
            </a:endParaRPr>
          </a:p>
          <a:p>
            <a:pPr indent="0" lvl="0" marL="0" rtl="0" algn="l">
              <a:spcBef>
                <a:spcPts val="1200"/>
              </a:spcBef>
              <a:spcAft>
                <a:spcPts val="0"/>
              </a:spcAft>
              <a:buClr>
                <a:schemeClr val="dk1"/>
              </a:buClr>
              <a:buSzPct val="61111"/>
              <a:buFont typeface="Arial"/>
              <a:buNone/>
            </a:pPr>
            <a:r>
              <a:rPr b="1" lang="en">
                <a:solidFill>
                  <a:srgbClr val="FFFFFF"/>
                </a:solidFill>
              </a:rPr>
              <a:t>Programming Language:</a:t>
            </a:r>
            <a:r>
              <a:rPr lang="en">
                <a:solidFill>
                  <a:srgbClr val="FFFFFF"/>
                </a:solidFill>
              </a:rPr>
              <a:t> The server on the </a:t>
            </a:r>
            <a:r>
              <a:rPr lang="en">
                <a:solidFill>
                  <a:srgbClr val="FFFFFF"/>
                </a:solidFill>
              </a:rPr>
              <a:t>Raspberry</a:t>
            </a:r>
            <a:r>
              <a:rPr lang="en">
                <a:solidFill>
                  <a:srgbClr val="FFFFFF"/>
                </a:solidFill>
              </a:rPr>
              <a:t> Pi will be written in Python because the github repos for the GPIO are out of date.</a:t>
            </a:r>
            <a:endParaRPr>
              <a:solidFill>
                <a:srgbClr val="FFFFFF"/>
              </a:solidFill>
            </a:endParaRPr>
          </a:p>
          <a:p>
            <a:pPr indent="0" lvl="0" marL="0" rtl="0" algn="l">
              <a:spcBef>
                <a:spcPts val="1200"/>
              </a:spcBef>
              <a:spcAft>
                <a:spcPts val="1200"/>
              </a:spcAft>
              <a:buNone/>
            </a:pPr>
            <a:r>
              <a:t/>
            </a:r>
            <a:endParaRPr>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alpha val="24090"/>
          </a:srgbClr>
        </a:solidFill>
      </p:bgPr>
    </p:bg>
    <p:spTree>
      <p:nvGrpSpPr>
        <p:cNvPr id="433" name="Shape 433"/>
        <p:cNvGrpSpPr/>
        <p:nvPr/>
      </p:nvGrpSpPr>
      <p:grpSpPr>
        <a:xfrm>
          <a:off x="0" y="0"/>
          <a:ext cx="0" cy="0"/>
          <a:chOff x="0" y="0"/>
          <a:chExt cx="0" cy="0"/>
        </a:xfrm>
      </p:grpSpPr>
      <p:sp>
        <p:nvSpPr>
          <p:cNvPr id="434" name="Google Shape;434;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Server Test</a:t>
            </a:r>
            <a:endParaRPr/>
          </a:p>
        </p:txBody>
      </p:sp>
      <p:sp>
        <p:nvSpPr>
          <p:cNvPr id="435" name="Google Shape;435;p5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36" name="Google Shape;436;p57"/>
          <p:cNvPicPr preferRelativeResize="0"/>
          <p:nvPr/>
        </p:nvPicPr>
        <p:blipFill>
          <a:blip r:embed="rId3">
            <a:alphaModFix/>
          </a:blip>
          <a:stretch>
            <a:fillRect/>
          </a:stretch>
        </p:blipFill>
        <p:spPr>
          <a:xfrm>
            <a:off x="4111536" y="0"/>
            <a:ext cx="4186629" cy="514350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rPr>
              <a:t>Open Items</a:t>
            </a:r>
            <a:endParaRPr b="1">
              <a:solidFill>
                <a:srgbClr val="FFFFFF"/>
              </a:solidFill>
            </a:endParaRPr>
          </a:p>
        </p:txBody>
      </p:sp>
      <p:sp>
        <p:nvSpPr>
          <p:cNvPr id="442" name="Google Shape;442;p5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Clr>
                <a:schemeClr val="dk1"/>
              </a:buClr>
              <a:buSzPts val="1100"/>
              <a:buFont typeface="Arial"/>
              <a:buNone/>
            </a:pPr>
            <a:r>
              <a:rPr b="1" lang="en" sz="1600">
                <a:solidFill>
                  <a:srgbClr val="FFFFFF"/>
                </a:solidFill>
                <a:latin typeface="Calibri"/>
                <a:ea typeface="Calibri"/>
                <a:cs typeface="Calibri"/>
                <a:sym typeface="Calibri"/>
              </a:rPr>
              <a:t>CURRENT PHASE OPEN ITEMS</a:t>
            </a:r>
            <a:endParaRPr b="1" sz="1600">
              <a:solidFill>
                <a:srgbClr val="FFFFFF"/>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500">
                <a:solidFill>
                  <a:srgbClr val="FFFFFF"/>
                </a:solidFill>
                <a:latin typeface="Calibri"/>
                <a:ea typeface="Calibri"/>
                <a:cs typeface="Calibri"/>
                <a:sym typeface="Calibri"/>
              </a:rPr>
              <a:t>Open Design Items:</a:t>
            </a:r>
            <a:endParaRPr sz="1500">
              <a:solidFill>
                <a:srgbClr val="FFFFFF"/>
              </a:solidFill>
              <a:latin typeface="Calibri"/>
              <a:ea typeface="Calibri"/>
              <a:cs typeface="Calibri"/>
              <a:sym typeface="Calibri"/>
            </a:endParaRPr>
          </a:p>
          <a:p>
            <a:pPr indent="-323850" lvl="0" marL="457200" rtl="0" algn="l">
              <a:lnSpc>
                <a:spcPct val="100000"/>
              </a:lnSpc>
              <a:spcBef>
                <a:spcPts val="0"/>
              </a:spcBef>
              <a:spcAft>
                <a:spcPts val="0"/>
              </a:spcAft>
              <a:buClr>
                <a:srgbClr val="FFFFFF"/>
              </a:buClr>
              <a:buSzPts val="1500"/>
              <a:buFont typeface="Calibri"/>
              <a:buChar char="●"/>
            </a:pPr>
            <a:r>
              <a:rPr lang="en" sz="1500">
                <a:solidFill>
                  <a:srgbClr val="FFFFFF"/>
                </a:solidFill>
                <a:latin typeface="Calibri"/>
                <a:ea typeface="Calibri"/>
                <a:cs typeface="Calibri"/>
                <a:sym typeface="Calibri"/>
              </a:rPr>
              <a:t>Currently no open design items, ahead of schedule and working through implementation.</a:t>
            </a:r>
            <a:br>
              <a:rPr lang="en" sz="1500">
                <a:solidFill>
                  <a:srgbClr val="FFFFFF"/>
                </a:solidFill>
                <a:latin typeface="Calibri"/>
                <a:ea typeface="Calibri"/>
                <a:cs typeface="Calibri"/>
                <a:sym typeface="Calibri"/>
              </a:rPr>
            </a:br>
            <a:endParaRPr sz="1500">
              <a:solidFill>
                <a:srgbClr val="FFFFFF"/>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b="1" lang="en" sz="1600">
                <a:solidFill>
                  <a:srgbClr val="FFFFFF"/>
                </a:solidFill>
                <a:latin typeface="Calibri"/>
                <a:ea typeface="Calibri"/>
                <a:cs typeface="Calibri"/>
                <a:sym typeface="Calibri"/>
              </a:rPr>
              <a:t>FUTURE PHASE OPEN ITEMS</a:t>
            </a:r>
            <a:endParaRPr b="1" sz="1600">
              <a:solidFill>
                <a:srgbClr val="FFFFFF"/>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500">
                <a:solidFill>
                  <a:srgbClr val="FFFFFF"/>
                </a:solidFill>
                <a:latin typeface="Calibri"/>
                <a:ea typeface="Calibri"/>
                <a:cs typeface="Calibri"/>
                <a:sym typeface="Calibri"/>
              </a:rPr>
              <a:t>Open Implementation Items:</a:t>
            </a:r>
            <a:endParaRPr sz="1500">
              <a:solidFill>
                <a:srgbClr val="FFFFFF"/>
              </a:solidFill>
              <a:latin typeface="Calibri"/>
              <a:ea typeface="Calibri"/>
              <a:cs typeface="Calibri"/>
              <a:sym typeface="Calibri"/>
            </a:endParaRPr>
          </a:p>
          <a:p>
            <a:pPr indent="-323850" lvl="0" marL="457200" rtl="0" algn="l">
              <a:lnSpc>
                <a:spcPct val="100000"/>
              </a:lnSpc>
              <a:spcBef>
                <a:spcPts val="0"/>
              </a:spcBef>
              <a:spcAft>
                <a:spcPts val="0"/>
              </a:spcAft>
              <a:buClr>
                <a:srgbClr val="FFFFFF"/>
              </a:buClr>
              <a:buSzPts val="1500"/>
              <a:buFont typeface="Calibri"/>
              <a:buChar char="●"/>
            </a:pPr>
            <a:r>
              <a:rPr lang="en" sz="1500">
                <a:solidFill>
                  <a:srgbClr val="FFFFFF"/>
                </a:solidFill>
                <a:latin typeface="Calibri"/>
                <a:ea typeface="Calibri"/>
                <a:cs typeface="Calibri"/>
                <a:sym typeface="Calibri"/>
              </a:rPr>
              <a:t>Implementation of feasibility design from MATLAB/SIMULINK into hardware via the SoC’s Programmable Logic (PL) and Processing System (PS)</a:t>
            </a:r>
            <a:endParaRPr sz="1500">
              <a:solidFill>
                <a:srgbClr val="FFFFFF"/>
              </a:solidFill>
              <a:latin typeface="Calibri"/>
              <a:ea typeface="Calibri"/>
              <a:cs typeface="Calibri"/>
              <a:sym typeface="Calibri"/>
            </a:endParaRPr>
          </a:p>
          <a:p>
            <a:pPr indent="-323850" lvl="0" marL="457200" rtl="0" algn="l">
              <a:lnSpc>
                <a:spcPct val="100000"/>
              </a:lnSpc>
              <a:spcBef>
                <a:spcPts val="0"/>
              </a:spcBef>
              <a:spcAft>
                <a:spcPts val="0"/>
              </a:spcAft>
              <a:buClr>
                <a:srgbClr val="FFFFFF"/>
              </a:buClr>
              <a:buSzPts val="1500"/>
              <a:buFont typeface="Calibri"/>
              <a:buChar char="●"/>
            </a:pPr>
            <a:r>
              <a:rPr lang="en" sz="1500">
                <a:solidFill>
                  <a:srgbClr val="FFFFFF"/>
                </a:solidFill>
                <a:latin typeface="Calibri"/>
                <a:ea typeface="Calibri"/>
                <a:cs typeface="Calibri"/>
                <a:sym typeface="Calibri"/>
              </a:rPr>
              <a:t>Final implementation of PCB after prototype verification</a:t>
            </a:r>
            <a:endParaRPr sz="1500">
              <a:solidFill>
                <a:srgbClr val="FFFFFF"/>
              </a:solidFill>
              <a:latin typeface="Calibri"/>
              <a:ea typeface="Calibri"/>
              <a:cs typeface="Calibri"/>
              <a:sym typeface="Calibri"/>
            </a:endParaRPr>
          </a:p>
          <a:p>
            <a:pPr indent="-323850" lvl="0" marL="457200" rtl="0" algn="l">
              <a:lnSpc>
                <a:spcPct val="100000"/>
              </a:lnSpc>
              <a:spcBef>
                <a:spcPts val="0"/>
              </a:spcBef>
              <a:spcAft>
                <a:spcPts val="0"/>
              </a:spcAft>
              <a:buClr>
                <a:srgbClr val="FFFFFF"/>
              </a:buClr>
              <a:buSzPts val="1500"/>
              <a:buFont typeface="Calibri"/>
              <a:buChar char="●"/>
            </a:pPr>
            <a:r>
              <a:rPr lang="en" sz="1500">
                <a:solidFill>
                  <a:srgbClr val="FFFFFF"/>
                </a:solidFill>
                <a:latin typeface="Calibri"/>
                <a:ea typeface="Calibri"/>
                <a:cs typeface="Calibri"/>
                <a:sym typeface="Calibri"/>
              </a:rPr>
              <a:t>Create emulated CubeSat motherboard on our Raspberry Pi 5</a:t>
            </a:r>
            <a:br>
              <a:rPr lang="en" sz="1500">
                <a:solidFill>
                  <a:srgbClr val="FFFFFF"/>
                </a:solidFill>
                <a:latin typeface="Calibri"/>
                <a:ea typeface="Calibri"/>
                <a:cs typeface="Calibri"/>
                <a:sym typeface="Calibri"/>
              </a:rPr>
            </a:br>
            <a:r>
              <a:rPr lang="en" sz="1500">
                <a:solidFill>
                  <a:srgbClr val="FFFFFF"/>
                </a:solidFill>
                <a:latin typeface="Calibri"/>
                <a:ea typeface="Calibri"/>
                <a:cs typeface="Calibri"/>
                <a:sym typeface="Calibri"/>
              </a:rPr>
              <a:t>	</a:t>
            </a:r>
            <a:endParaRPr sz="1500">
              <a:solidFill>
                <a:srgbClr val="FFFFFF"/>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lang="en" sz="1500">
                <a:solidFill>
                  <a:srgbClr val="FFFFFF"/>
                </a:solidFill>
                <a:latin typeface="Calibri"/>
                <a:ea typeface="Calibri"/>
                <a:cs typeface="Calibri"/>
                <a:sym typeface="Calibri"/>
              </a:rPr>
              <a:t>Open Testing Items:</a:t>
            </a:r>
            <a:endParaRPr sz="1500">
              <a:solidFill>
                <a:srgbClr val="FFFFFF"/>
              </a:solidFill>
              <a:latin typeface="Calibri"/>
              <a:ea typeface="Calibri"/>
              <a:cs typeface="Calibri"/>
              <a:sym typeface="Calibri"/>
            </a:endParaRPr>
          </a:p>
          <a:p>
            <a:pPr indent="-323850" lvl="0" marL="457200" rtl="0" algn="l">
              <a:lnSpc>
                <a:spcPct val="100000"/>
              </a:lnSpc>
              <a:spcBef>
                <a:spcPts val="0"/>
              </a:spcBef>
              <a:spcAft>
                <a:spcPts val="0"/>
              </a:spcAft>
              <a:buClr>
                <a:srgbClr val="FFFFFF"/>
              </a:buClr>
              <a:buSzPts val="1500"/>
              <a:buFont typeface="Calibri"/>
              <a:buChar char="●"/>
            </a:pPr>
            <a:r>
              <a:rPr lang="en" sz="1500">
                <a:solidFill>
                  <a:srgbClr val="FFFFFF"/>
                </a:solidFill>
                <a:latin typeface="Calibri"/>
                <a:ea typeface="Calibri"/>
                <a:cs typeface="Calibri"/>
                <a:sym typeface="Calibri"/>
              </a:rPr>
              <a:t>Functionally verify implemented design</a:t>
            </a:r>
            <a:endParaRPr sz="1500">
              <a:solidFill>
                <a:srgbClr val="FFFFFF"/>
              </a:solidFill>
              <a:latin typeface="Calibri"/>
              <a:ea typeface="Calibri"/>
              <a:cs typeface="Calibri"/>
              <a:sym typeface="Calibri"/>
            </a:endParaRPr>
          </a:p>
          <a:p>
            <a:pPr indent="-323850" lvl="0" marL="457200" rtl="0" algn="l">
              <a:lnSpc>
                <a:spcPct val="100000"/>
              </a:lnSpc>
              <a:spcBef>
                <a:spcPts val="0"/>
              </a:spcBef>
              <a:spcAft>
                <a:spcPts val="0"/>
              </a:spcAft>
              <a:buClr>
                <a:srgbClr val="FFFFFF"/>
              </a:buClr>
              <a:buSzPts val="1500"/>
              <a:buFont typeface="Calibri"/>
              <a:buChar char="●"/>
            </a:pPr>
            <a:r>
              <a:rPr lang="en" sz="1500">
                <a:solidFill>
                  <a:srgbClr val="FFFFFF"/>
                </a:solidFill>
                <a:latin typeface="Calibri"/>
                <a:ea typeface="Calibri"/>
                <a:cs typeface="Calibri"/>
                <a:sym typeface="Calibri"/>
              </a:rPr>
              <a:t>Demonstrate integration within our emulated CubeSat using the Raspberry Pi 5</a:t>
            </a:r>
            <a:endParaRPr sz="2100">
              <a:solidFill>
                <a:srgbClr val="FFFFFF"/>
              </a:solidFill>
            </a:endParaRPr>
          </a:p>
          <a:p>
            <a:pPr indent="0" lvl="0" marL="457200" rtl="0" algn="l">
              <a:lnSpc>
                <a:spcPct val="200000"/>
              </a:lnSpc>
              <a:spcBef>
                <a:spcPts val="0"/>
              </a:spcBef>
              <a:spcAft>
                <a:spcPts val="1200"/>
              </a:spcAft>
              <a:buNone/>
            </a:pPr>
            <a:r>
              <a:t/>
            </a:r>
            <a:endParaRPr>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Gantt Chart</a:t>
            </a:r>
            <a:endParaRPr b="1">
              <a:solidFill>
                <a:schemeClr val="lt1"/>
              </a:solidFill>
            </a:endParaRPr>
          </a:p>
        </p:txBody>
      </p:sp>
      <p:sp>
        <p:nvSpPr>
          <p:cNvPr id="448" name="Google Shape;448;p59"/>
          <p:cNvSpPr txBox="1"/>
          <p:nvPr/>
        </p:nvSpPr>
        <p:spPr>
          <a:xfrm>
            <a:off x="7478025" y="4745700"/>
            <a:ext cx="2045700" cy="39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u="sng">
                <a:solidFill>
                  <a:schemeClr val="lt1"/>
                </a:solidFill>
                <a:hlinkClick r:id="rId3">
                  <a:extLst>
                    <a:ext uri="{A12FA001-AC4F-418D-AE19-62706E023703}">
                      <ahyp:hlinkClr val="tx"/>
                    </a:ext>
                  </a:extLst>
                </a:hlinkClick>
              </a:rPr>
              <a:t>Gantt Chart</a:t>
            </a:r>
            <a:endParaRPr sz="1500">
              <a:solidFill>
                <a:schemeClr val="lt1"/>
              </a:solidFill>
            </a:endParaRPr>
          </a:p>
        </p:txBody>
      </p:sp>
      <p:sp>
        <p:nvSpPr>
          <p:cNvPr id="449" name="Google Shape;449;p59"/>
          <p:cNvSpPr txBox="1"/>
          <p:nvPr/>
        </p:nvSpPr>
        <p:spPr>
          <a:xfrm>
            <a:off x="311700" y="4610775"/>
            <a:ext cx="5431500" cy="4155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1200"/>
              </a:spcAft>
              <a:buNone/>
            </a:pPr>
            <a:r>
              <a:rPr lang="en" sz="1500">
                <a:solidFill>
                  <a:schemeClr val="lt1"/>
                </a:solidFill>
              </a:rPr>
              <a:t>Personal Assignments can be viewed within summary reports.</a:t>
            </a:r>
            <a:endParaRPr sz="1500">
              <a:solidFill>
                <a:schemeClr val="lt1"/>
              </a:solidFill>
            </a:endParaRPr>
          </a:p>
        </p:txBody>
      </p:sp>
      <p:pic>
        <p:nvPicPr>
          <p:cNvPr id="450" name="Google Shape;450;p59"/>
          <p:cNvPicPr preferRelativeResize="0"/>
          <p:nvPr/>
        </p:nvPicPr>
        <p:blipFill>
          <a:blip r:embed="rId4">
            <a:alphaModFix/>
          </a:blip>
          <a:stretch>
            <a:fillRect/>
          </a:stretch>
        </p:blipFill>
        <p:spPr>
          <a:xfrm>
            <a:off x="0" y="1047875"/>
            <a:ext cx="9143998" cy="308136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Goals for Next Phase:</a:t>
            </a:r>
            <a:endParaRPr b="1">
              <a:solidFill>
                <a:schemeClr val="lt1"/>
              </a:solidFill>
            </a:endParaRPr>
          </a:p>
        </p:txBody>
      </p:sp>
      <p:sp>
        <p:nvSpPr>
          <p:cNvPr id="456" name="Google Shape;456;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457200" rtl="0" algn="l">
              <a:spcBef>
                <a:spcPts val="1200"/>
              </a:spcBef>
              <a:spcAft>
                <a:spcPts val="0"/>
              </a:spcAft>
              <a:buNone/>
            </a:pPr>
            <a:r>
              <a:rPr lang="en">
                <a:solidFill>
                  <a:schemeClr val="lt1"/>
                </a:solidFill>
              </a:rPr>
              <a:t>Upon exiting MSD 1 and entering MSD 2, the “Build and Test Prep” phase will be entered. As mentioned previously we are technically ahead of schedule, and we will be striving to our momentum. Our goals for the next phase include:</a:t>
            </a:r>
            <a:endParaRPr>
              <a:solidFill>
                <a:schemeClr val="lt1"/>
              </a:solidFill>
            </a:endParaRPr>
          </a:p>
          <a:p>
            <a:pPr indent="-342900" lvl="0" marL="457200" rtl="0" algn="l">
              <a:spcBef>
                <a:spcPts val="1200"/>
              </a:spcBef>
              <a:spcAft>
                <a:spcPts val="0"/>
              </a:spcAft>
              <a:buClr>
                <a:schemeClr val="lt1"/>
              </a:buClr>
              <a:buSzPts val="1800"/>
              <a:buChar char="●"/>
            </a:pPr>
            <a:r>
              <a:rPr lang="en">
                <a:solidFill>
                  <a:schemeClr val="lt1"/>
                </a:solidFill>
              </a:rPr>
              <a:t>Furnish and order breakout board for the MicroZed 7010 SoM.</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Furnish the time card complete PCB.</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Assemble and test functionality of the SoM, CSAC, and TCXO</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Furnish existing test plans and develop new tests as required.</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Individual and generic goals can be found within current phase report.</a:t>
            </a:r>
            <a:endParaRPr>
              <a:solidFill>
                <a:schemeClr val="lt1"/>
              </a:solidFill>
            </a:endParaRPr>
          </a:p>
          <a:p>
            <a:pPr indent="0" lvl="0" marL="914400" rtl="0" algn="l">
              <a:spcBef>
                <a:spcPts val="1200"/>
              </a:spcBef>
              <a:spcAft>
                <a:spcPts val="1200"/>
              </a:spcAft>
              <a:buNone/>
            </a:pPr>
            <a:r>
              <a:t/>
            </a: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93" name="Google Shape;93;p17"/>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94" name="Google Shape;94;p17"/>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5" name="Google Shape;95;p17"/>
          <p:cNvPicPr preferRelativeResize="0"/>
          <p:nvPr/>
        </p:nvPicPr>
        <p:blipFill>
          <a:blip r:embed="rId3">
            <a:alphaModFix/>
          </a:blip>
          <a:stretch>
            <a:fillRect/>
          </a:stretch>
        </p:blipFill>
        <p:spPr>
          <a:xfrm>
            <a:off x="3928125" y="383300"/>
            <a:ext cx="5021225" cy="4330100"/>
          </a:xfrm>
          <a:prstGeom prst="rect">
            <a:avLst/>
          </a:prstGeom>
          <a:noFill/>
          <a:ln>
            <a:noFill/>
          </a:ln>
        </p:spPr>
      </p:pic>
      <p:pic>
        <p:nvPicPr>
          <p:cNvPr id="96" name="Google Shape;96;p17"/>
          <p:cNvPicPr preferRelativeResize="0"/>
          <p:nvPr/>
        </p:nvPicPr>
        <p:blipFill>
          <a:blip r:embed="rId4">
            <a:alphaModFix/>
          </a:blip>
          <a:stretch>
            <a:fillRect/>
          </a:stretch>
        </p:blipFill>
        <p:spPr>
          <a:xfrm>
            <a:off x="263500" y="384662"/>
            <a:ext cx="3287975" cy="43741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System Design Flowchart: High Level</a:t>
            </a:r>
            <a:endParaRPr b="1">
              <a:solidFill>
                <a:schemeClr val="lt1"/>
              </a:solidFill>
            </a:endParaRPr>
          </a:p>
        </p:txBody>
      </p:sp>
      <p:pic>
        <p:nvPicPr>
          <p:cNvPr id="102" name="Google Shape;102;p18"/>
          <p:cNvPicPr preferRelativeResize="0"/>
          <p:nvPr/>
        </p:nvPicPr>
        <p:blipFill rotWithShape="1">
          <a:blip r:embed="rId3">
            <a:alphaModFix/>
          </a:blip>
          <a:srcRect b="29750" l="11056" r="10420" t="29456"/>
          <a:stretch/>
        </p:blipFill>
        <p:spPr>
          <a:xfrm>
            <a:off x="880588" y="1500425"/>
            <a:ext cx="7382825" cy="2142650"/>
          </a:xfrm>
          <a:prstGeom prst="rect">
            <a:avLst/>
          </a:prstGeom>
          <a:noFill/>
          <a:ln>
            <a:noFill/>
          </a:ln>
        </p:spPr>
      </p:pic>
      <p:sp>
        <p:nvSpPr>
          <p:cNvPr id="103" name="Google Shape;103;p18"/>
          <p:cNvSpPr txBox="1"/>
          <p:nvPr>
            <p:ph idx="1" type="body"/>
          </p:nvPr>
        </p:nvSpPr>
        <p:spPr>
          <a:xfrm>
            <a:off x="350700" y="3767325"/>
            <a:ext cx="8442600" cy="9027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Clr>
                <a:schemeClr val="lt1"/>
              </a:buClr>
              <a:buSzPts val="2000"/>
              <a:buChar char="●"/>
            </a:pPr>
            <a:r>
              <a:rPr lang="en" sz="2000">
                <a:solidFill>
                  <a:schemeClr val="lt1"/>
                </a:solidFill>
              </a:rPr>
              <a:t>Note: No </a:t>
            </a:r>
            <a:r>
              <a:rPr lang="en" sz="2000">
                <a:solidFill>
                  <a:schemeClr val="lt1"/>
                </a:solidFill>
              </a:rPr>
              <a:t>amendments</a:t>
            </a:r>
            <a:r>
              <a:rPr lang="en" sz="2000">
                <a:solidFill>
                  <a:schemeClr val="lt1"/>
                </a:solidFill>
              </a:rPr>
              <a:t> were made since last meeting to the system functionality flowcharts.</a:t>
            </a:r>
            <a:endParaRPr sz="20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System Design Flowchart: Board Functionality</a:t>
            </a:r>
            <a:endParaRPr b="1">
              <a:solidFill>
                <a:schemeClr val="lt1"/>
              </a:solidFill>
            </a:endParaRPr>
          </a:p>
        </p:txBody>
      </p:sp>
      <p:pic>
        <p:nvPicPr>
          <p:cNvPr id="109" name="Google Shape;109;p19"/>
          <p:cNvPicPr preferRelativeResize="0"/>
          <p:nvPr/>
        </p:nvPicPr>
        <p:blipFill>
          <a:blip r:embed="rId3">
            <a:alphaModFix/>
          </a:blip>
          <a:stretch>
            <a:fillRect/>
          </a:stretch>
        </p:blipFill>
        <p:spPr>
          <a:xfrm>
            <a:off x="1114225" y="1367500"/>
            <a:ext cx="6915550" cy="36461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11700" y="282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Bill of Materials (BOM)</a:t>
            </a:r>
            <a:endParaRPr b="1">
              <a:solidFill>
                <a:schemeClr val="lt1"/>
              </a:solidFill>
            </a:endParaRPr>
          </a:p>
        </p:txBody>
      </p:sp>
      <p:pic>
        <p:nvPicPr>
          <p:cNvPr id="115" name="Google Shape;115;p20"/>
          <p:cNvPicPr preferRelativeResize="0"/>
          <p:nvPr/>
        </p:nvPicPr>
        <p:blipFill>
          <a:blip r:embed="rId3">
            <a:alphaModFix/>
          </a:blip>
          <a:stretch>
            <a:fillRect/>
          </a:stretch>
        </p:blipFill>
        <p:spPr>
          <a:xfrm>
            <a:off x="246725" y="916850"/>
            <a:ext cx="8650550" cy="4095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11700" y="2821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Bill of Materials (BOM)</a:t>
            </a:r>
            <a:endParaRPr b="1">
              <a:solidFill>
                <a:schemeClr val="lt1"/>
              </a:solidFill>
            </a:endParaRPr>
          </a:p>
        </p:txBody>
      </p:sp>
      <p:sp>
        <p:nvSpPr>
          <p:cNvPr id="121" name="Google Shape;121;p21"/>
          <p:cNvSpPr txBox="1"/>
          <p:nvPr>
            <p:ph idx="1" type="body"/>
          </p:nvPr>
        </p:nvSpPr>
        <p:spPr>
          <a:xfrm>
            <a:off x="350700" y="1284350"/>
            <a:ext cx="8442600" cy="338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2000">
                <a:solidFill>
                  <a:schemeClr val="lt1"/>
                </a:solidFill>
              </a:rPr>
              <a:t>BOM Highlights</a:t>
            </a:r>
            <a:endParaRPr sz="2000">
              <a:solidFill>
                <a:schemeClr val="lt1"/>
              </a:solidFill>
            </a:endParaRPr>
          </a:p>
          <a:p>
            <a:pPr indent="-355600" lvl="0" marL="457200" rtl="0" algn="l">
              <a:spcBef>
                <a:spcPts val="0"/>
              </a:spcBef>
              <a:spcAft>
                <a:spcPts val="0"/>
              </a:spcAft>
              <a:buClr>
                <a:schemeClr val="lt1"/>
              </a:buClr>
              <a:buSzPts val="2000"/>
              <a:buChar char="●"/>
            </a:pPr>
            <a:r>
              <a:rPr lang="en" sz="2000">
                <a:solidFill>
                  <a:schemeClr val="lt1"/>
                </a:solidFill>
              </a:rPr>
              <a:t>Total our team has spent: $770.20</a:t>
            </a:r>
            <a:endParaRPr sz="2000">
              <a:solidFill>
                <a:schemeClr val="lt1"/>
              </a:solidFill>
            </a:endParaRPr>
          </a:p>
          <a:p>
            <a:pPr indent="-330200" lvl="1" marL="914400" rtl="0" algn="l">
              <a:spcBef>
                <a:spcPts val="0"/>
              </a:spcBef>
              <a:spcAft>
                <a:spcPts val="0"/>
              </a:spcAft>
              <a:buClr>
                <a:schemeClr val="lt1"/>
              </a:buClr>
              <a:buSzPts val="1600"/>
              <a:buChar char="○"/>
            </a:pPr>
            <a:r>
              <a:rPr lang="en" sz="1600">
                <a:solidFill>
                  <a:schemeClr val="lt1"/>
                </a:solidFill>
              </a:rPr>
              <a:t>Leaves $3,229.80 remaining from our $4,000</a:t>
            </a:r>
            <a:endParaRPr sz="1600">
              <a:solidFill>
                <a:schemeClr val="lt1"/>
              </a:solidFill>
            </a:endParaRPr>
          </a:p>
          <a:p>
            <a:pPr indent="-355600" lvl="0" marL="457200" rtl="0" algn="l">
              <a:spcBef>
                <a:spcPts val="0"/>
              </a:spcBef>
              <a:spcAft>
                <a:spcPts val="0"/>
              </a:spcAft>
              <a:buClr>
                <a:schemeClr val="lt1"/>
              </a:buClr>
              <a:buSzPts val="2000"/>
              <a:buChar char="●"/>
            </a:pPr>
            <a:r>
              <a:rPr lang="en" sz="2000">
                <a:solidFill>
                  <a:schemeClr val="lt1"/>
                </a:solidFill>
              </a:rPr>
              <a:t>Total client spent for us: $5,792.33</a:t>
            </a:r>
            <a:endParaRPr sz="2000">
              <a:solidFill>
                <a:schemeClr val="lt1"/>
              </a:solidFill>
            </a:endParaRPr>
          </a:p>
          <a:p>
            <a:pPr indent="-355600" lvl="0" marL="457200" rtl="0" algn="l">
              <a:spcBef>
                <a:spcPts val="0"/>
              </a:spcBef>
              <a:spcAft>
                <a:spcPts val="0"/>
              </a:spcAft>
              <a:buClr>
                <a:schemeClr val="lt1"/>
              </a:buClr>
              <a:buSzPts val="2000"/>
              <a:buChar char="●"/>
            </a:pPr>
            <a:r>
              <a:rPr lang="en" sz="2000">
                <a:solidFill>
                  <a:schemeClr val="lt1"/>
                </a:solidFill>
              </a:rPr>
              <a:t>Total invested: $6,562.53</a:t>
            </a:r>
            <a:endParaRPr sz="20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